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295" r:id="rId4"/>
    <p:sldId id="331" r:id="rId5"/>
    <p:sldId id="317" r:id="rId6"/>
    <p:sldId id="260" r:id="rId7"/>
    <p:sldId id="293" r:id="rId8"/>
    <p:sldId id="318" r:id="rId9"/>
    <p:sldId id="319" r:id="rId10"/>
    <p:sldId id="328" r:id="rId11"/>
    <p:sldId id="329" r:id="rId12"/>
    <p:sldId id="320" r:id="rId13"/>
    <p:sldId id="327" r:id="rId14"/>
    <p:sldId id="321" r:id="rId15"/>
    <p:sldId id="322" r:id="rId16"/>
    <p:sldId id="323" r:id="rId17"/>
    <p:sldId id="281" r:id="rId18"/>
    <p:sldId id="304" r:id="rId19"/>
    <p:sldId id="294" r:id="rId20"/>
    <p:sldId id="305" r:id="rId21"/>
    <p:sldId id="324" r:id="rId22"/>
    <p:sldId id="268" r:id="rId23"/>
    <p:sldId id="306" r:id="rId24"/>
    <p:sldId id="307" r:id="rId25"/>
    <p:sldId id="308" r:id="rId26"/>
    <p:sldId id="309" r:id="rId27"/>
    <p:sldId id="310" r:id="rId28"/>
    <p:sldId id="332" r:id="rId29"/>
    <p:sldId id="311" r:id="rId30"/>
    <p:sldId id="333" r:id="rId31"/>
    <p:sldId id="312" r:id="rId32"/>
    <p:sldId id="334" r:id="rId33"/>
    <p:sldId id="313" r:id="rId34"/>
    <p:sldId id="279" r:id="rId35"/>
    <p:sldId id="314" r:id="rId36"/>
    <p:sldId id="315" r:id="rId37"/>
    <p:sldId id="33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58A7-8C46-7747-9F38-3F5ACFD6E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F796C-C44E-A743-A281-A696ABD01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2EDDC-3654-2E41-AE15-154511414982}"/>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5" name="Footer Placeholder 4">
            <a:extLst>
              <a:ext uri="{FF2B5EF4-FFF2-40B4-BE49-F238E27FC236}">
                <a16:creationId xmlns:a16="http://schemas.microsoft.com/office/drawing/2014/main" id="{199940B3-D5A0-CB41-8CA4-7C9523E21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9132F-8930-8443-A402-5827C937071D}"/>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71214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CB5A-25C0-644E-B484-CC80FA5D52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647061-D45B-A34E-9D43-3C7BAFD36D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1E9E9-7A5E-814D-854D-9FF3B3FA7036}"/>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5" name="Footer Placeholder 4">
            <a:extLst>
              <a:ext uri="{FF2B5EF4-FFF2-40B4-BE49-F238E27FC236}">
                <a16:creationId xmlns:a16="http://schemas.microsoft.com/office/drawing/2014/main" id="{308CA37E-D28F-C54C-B0D9-7C1E13E5F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D2D27-827A-AF41-B891-419FE4E1E000}"/>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109450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7CA4F-F84F-AD46-81CC-B041A21A9F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C7D93-E1B2-2E4C-B32B-C921F9E8B9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751FC-5B60-A345-AA52-EAF4F92E9EB0}"/>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5" name="Footer Placeholder 4">
            <a:extLst>
              <a:ext uri="{FF2B5EF4-FFF2-40B4-BE49-F238E27FC236}">
                <a16:creationId xmlns:a16="http://schemas.microsoft.com/office/drawing/2014/main" id="{86BB96CA-185A-954E-98BA-F1A6C9BB4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24558-B147-D84B-8F55-074446051D6D}"/>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37210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B8F6-650B-5A4E-81EB-9CC32AE00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7DBB6-2D42-C249-8A06-19C5D1FAFD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668C5-8D23-AD47-A9CA-D0A6B9F4583F}"/>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5" name="Footer Placeholder 4">
            <a:extLst>
              <a:ext uri="{FF2B5EF4-FFF2-40B4-BE49-F238E27FC236}">
                <a16:creationId xmlns:a16="http://schemas.microsoft.com/office/drawing/2014/main" id="{F5B6600B-04FF-4747-ABB9-DFC2646E6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345CA-02CD-6E44-AC8C-62A2C36573AD}"/>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122068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55F6-39DB-214E-B1E2-897434993A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04DD16-262A-B94B-974E-FF0C1D821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4A6C1F-2B87-BD4D-B026-6538FE2BA45E}"/>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5" name="Footer Placeholder 4">
            <a:extLst>
              <a:ext uri="{FF2B5EF4-FFF2-40B4-BE49-F238E27FC236}">
                <a16:creationId xmlns:a16="http://schemas.microsoft.com/office/drawing/2014/main" id="{4C8E3CBC-699A-7243-860F-F3E29C22D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8BA6D-DA01-A448-9DA9-A21FD97D6B59}"/>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372544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E65D-EE4A-614C-B98A-2F62BFAED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420EA-64B1-3A4B-A13C-09BA329A92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2CEE7-0077-CC40-AACE-54A5C1A5EA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47E487-4403-3449-83B7-C1A35219A432}"/>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6" name="Footer Placeholder 5">
            <a:extLst>
              <a:ext uri="{FF2B5EF4-FFF2-40B4-BE49-F238E27FC236}">
                <a16:creationId xmlns:a16="http://schemas.microsoft.com/office/drawing/2014/main" id="{E1700133-F8B7-F64B-987E-A5AC444E3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4BE9D-E9E9-BF42-97A2-BFF6D5AE036A}"/>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209314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A6A8-216B-A747-8214-EAF08A391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1C3993-A003-794C-AA3D-7E0F4B0B0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1194FF-CAAF-BA4C-B43B-8A5195FAED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AA9BB1-A6B6-B846-87B9-9C6292103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8FA282-7932-C446-8091-6C22DFAE0B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A97E26-B440-FE43-A178-241BB2C8BB19}"/>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8" name="Footer Placeholder 7">
            <a:extLst>
              <a:ext uri="{FF2B5EF4-FFF2-40B4-BE49-F238E27FC236}">
                <a16:creationId xmlns:a16="http://schemas.microsoft.com/office/drawing/2014/main" id="{67EE66A7-A1DE-B045-ACC6-9F21A2D5D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332332-5D33-5B4B-B569-28A2011B28A7}"/>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356252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0A5B-3503-D245-BF66-7BDB5A404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55F2C-0FC5-8048-8CA6-489D8DA05391}"/>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4" name="Footer Placeholder 3">
            <a:extLst>
              <a:ext uri="{FF2B5EF4-FFF2-40B4-BE49-F238E27FC236}">
                <a16:creationId xmlns:a16="http://schemas.microsoft.com/office/drawing/2014/main" id="{1CD4C79A-C600-3F4C-BBAE-F11B8D6E49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DD9BB-8707-CF43-A349-89C543087066}"/>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415155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959A2-E0AE-B44C-A054-A0E9B10022B0}"/>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3" name="Footer Placeholder 2">
            <a:extLst>
              <a:ext uri="{FF2B5EF4-FFF2-40B4-BE49-F238E27FC236}">
                <a16:creationId xmlns:a16="http://schemas.microsoft.com/office/drawing/2014/main" id="{7F7E0298-4FCF-BB43-AAE6-19E2737756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C60D6C-10D9-AD42-A548-EACF07CB8548}"/>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253887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F4EE-D03D-044C-855C-0EB52EF18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1AA0BB-7D10-BB41-AB10-F33CD417C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32BB0-ACC1-9D4D-9E18-CAE67AEF2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37C957-4D07-FA47-8581-05845E58997E}"/>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6" name="Footer Placeholder 5">
            <a:extLst>
              <a:ext uri="{FF2B5EF4-FFF2-40B4-BE49-F238E27FC236}">
                <a16:creationId xmlns:a16="http://schemas.microsoft.com/office/drawing/2014/main" id="{1CEB9CA6-5CEB-A040-9E2E-4EFEE5BB7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FB3E1-EF65-3244-B353-8F426ACD5796}"/>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62609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37AA-FF9B-7644-8ACE-623859D1C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5D2F52-62B0-8A46-A85F-67660078E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D7F71-C76E-C64A-A927-76EFE15A2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247A9F-747F-F442-B806-56DBCEFCA247}"/>
              </a:ext>
            </a:extLst>
          </p:cNvPr>
          <p:cNvSpPr>
            <a:spLocks noGrp="1"/>
          </p:cNvSpPr>
          <p:nvPr>
            <p:ph type="dt" sz="half" idx="10"/>
          </p:nvPr>
        </p:nvSpPr>
        <p:spPr/>
        <p:txBody>
          <a:bodyPr/>
          <a:lstStyle/>
          <a:p>
            <a:fld id="{59F8EC6A-A1D9-9C47-B6FC-A5C8E26A2C90}" type="datetimeFigureOut">
              <a:rPr lang="en-US" smtClean="0"/>
              <a:t>2/20/19</a:t>
            </a:fld>
            <a:endParaRPr lang="en-US"/>
          </a:p>
        </p:txBody>
      </p:sp>
      <p:sp>
        <p:nvSpPr>
          <p:cNvPr id="6" name="Footer Placeholder 5">
            <a:extLst>
              <a:ext uri="{FF2B5EF4-FFF2-40B4-BE49-F238E27FC236}">
                <a16:creationId xmlns:a16="http://schemas.microsoft.com/office/drawing/2014/main" id="{F64C30BD-C097-E54C-BC4B-F2D6EC838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8876E-0869-F74A-9BB9-46E703F95727}"/>
              </a:ext>
            </a:extLst>
          </p:cNvPr>
          <p:cNvSpPr>
            <a:spLocks noGrp="1"/>
          </p:cNvSpPr>
          <p:nvPr>
            <p:ph type="sldNum" sz="quarter" idx="12"/>
          </p:nvPr>
        </p:nvSpPr>
        <p:spPr/>
        <p:txBody>
          <a:bodyPr/>
          <a:lstStyle/>
          <a:p>
            <a:fld id="{D8F0EB52-F7D2-B042-AADC-9D56FD6C3074}" type="slidenum">
              <a:rPr lang="en-US" smtClean="0"/>
              <a:t>‹#›</a:t>
            </a:fld>
            <a:endParaRPr lang="en-US"/>
          </a:p>
        </p:txBody>
      </p:sp>
    </p:spTree>
    <p:extLst>
      <p:ext uri="{BB962C8B-B14F-4D97-AF65-F5344CB8AC3E}">
        <p14:creationId xmlns:p14="http://schemas.microsoft.com/office/powerpoint/2010/main" val="335305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96D0B-93DC-4F44-B8F0-B2DC6CA46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E6CF0D-1050-B240-A037-03819AAF9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3D795-AE4B-2E49-AE90-C91B01A04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8EC6A-A1D9-9C47-B6FC-A5C8E26A2C90}" type="datetimeFigureOut">
              <a:rPr lang="en-US" smtClean="0"/>
              <a:t>2/20/19</a:t>
            </a:fld>
            <a:endParaRPr lang="en-US"/>
          </a:p>
        </p:txBody>
      </p:sp>
      <p:sp>
        <p:nvSpPr>
          <p:cNvPr id="5" name="Footer Placeholder 4">
            <a:extLst>
              <a:ext uri="{FF2B5EF4-FFF2-40B4-BE49-F238E27FC236}">
                <a16:creationId xmlns:a16="http://schemas.microsoft.com/office/drawing/2014/main" id="{3EFD84AE-78F7-6E4B-B9F5-87B669A15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A0DF0C-A272-3044-8D5C-C0DCA2B90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0EB52-F7D2-B042-AADC-9D56FD6C3074}" type="slidenum">
              <a:rPr lang="en-US" smtClean="0"/>
              <a:t>‹#›</a:t>
            </a:fld>
            <a:endParaRPr lang="en-US"/>
          </a:p>
        </p:txBody>
      </p:sp>
    </p:spTree>
    <p:extLst>
      <p:ext uri="{BB962C8B-B14F-4D97-AF65-F5344CB8AC3E}">
        <p14:creationId xmlns:p14="http://schemas.microsoft.com/office/powerpoint/2010/main" val="222458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DC74-80DE-C546-A186-E6E729710345}"/>
              </a:ext>
            </a:extLst>
          </p:cNvPr>
          <p:cNvSpPr>
            <a:spLocks noGrp="1"/>
          </p:cNvSpPr>
          <p:nvPr>
            <p:ph type="ctrTitle"/>
          </p:nvPr>
        </p:nvSpPr>
        <p:spPr>
          <a:xfrm>
            <a:off x="534738" y="0"/>
            <a:ext cx="10778288" cy="2205789"/>
          </a:xfrm>
        </p:spPr>
        <p:txBody>
          <a:bodyPr>
            <a:normAutofit/>
          </a:bodyPr>
          <a:lstStyle/>
          <a:p>
            <a:r>
              <a:rPr lang="en-US" sz="7200" b="1" dirty="0">
                <a:solidFill>
                  <a:schemeClr val="accent1"/>
                </a:solidFill>
              </a:rPr>
              <a:t>Rectal prolapse </a:t>
            </a:r>
          </a:p>
        </p:txBody>
      </p:sp>
      <p:sp>
        <p:nvSpPr>
          <p:cNvPr id="3" name="Subtitle 2">
            <a:extLst>
              <a:ext uri="{FF2B5EF4-FFF2-40B4-BE49-F238E27FC236}">
                <a16:creationId xmlns:a16="http://schemas.microsoft.com/office/drawing/2014/main" id="{03621C5F-69C4-B64D-8BB1-A0775B46EB4B}"/>
              </a:ext>
            </a:extLst>
          </p:cNvPr>
          <p:cNvSpPr>
            <a:spLocks noGrp="1"/>
          </p:cNvSpPr>
          <p:nvPr>
            <p:ph type="subTitle" idx="1"/>
          </p:nvPr>
        </p:nvSpPr>
        <p:spPr>
          <a:xfrm>
            <a:off x="1524000" y="4077368"/>
            <a:ext cx="9144000" cy="1554079"/>
          </a:xfrm>
        </p:spPr>
        <p:txBody>
          <a:bodyPr>
            <a:normAutofit/>
          </a:bodyPr>
          <a:lstStyle/>
          <a:p>
            <a:r>
              <a:rPr lang="en-US" sz="4400" b="1" dirty="0">
                <a:solidFill>
                  <a:srgbClr val="0070C0"/>
                </a:solidFill>
              </a:rPr>
              <a:t>By:</a:t>
            </a:r>
          </a:p>
          <a:p>
            <a:r>
              <a:rPr lang="en-US" sz="4400" b="1" dirty="0">
                <a:solidFill>
                  <a:srgbClr val="0070C0"/>
                </a:solidFill>
              </a:rPr>
              <a:t>Ibrahim </a:t>
            </a:r>
            <a:r>
              <a:rPr lang="en-US" sz="4400" b="1" dirty="0" err="1">
                <a:solidFill>
                  <a:srgbClr val="0070C0"/>
                </a:solidFill>
              </a:rPr>
              <a:t>Falih</a:t>
            </a:r>
            <a:r>
              <a:rPr lang="en-US" sz="4400" b="1" dirty="0">
                <a:solidFill>
                  <a:srgbClr val="0070C0"/>
                </a:solidFill>
              </a:rPr>
              <a:t> </a:t>
            </a:r>
            <a:r>
              <a:rPr lang="en-US" sz="4400" b="1" dirty="0" err="1">
                <a:solidFill>
                  <a:srgbClr val="0070C0"/>
                </a:solidFill>
              </a:rPr>
              <a:t>Noori</a:t>
            </a:r>
            <a:endParaRPr lang="en-US" sz="4400" b="1" dirty="0">
              <a:solidFill>
                <a:srgbClr val="0070C0"/>
              </a:solidFill>
            </a:endParaRPr>
          </a:p>
        </p:txBody>
      </p:sp>
    </p:spTree>
    <p:extLst>
      <p:ext uri="{BB962C8B-B14F-4D97-AF65-F5344CB8AC3E}">
        <p14:creationId xmlns:p14="http://schemas.microsoft.com/office/powerpoint/2010/main" val="160955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EF87-44D1-9A4F-881A-55EBD94E98E5}"/>
              </a:ext>
            </a:extLst>
          </p:cNvPr>
          <p:cNvSpPr>
            <a:spLocks noGrp="1"/>
          </p:cNvSpPr>
          <p:nvPr>
            <p:ph type="title"/>
          </p:nvPr>
        </p:nvSpPr>
        <p:spPr/>
        <p:txBody>
          <a:bodyPr/>
          <a:lstStyle/>
          <a:p>
            <a:pPr algn="ctr"/>
            <a:r>
              <a:rPr lang="en-US" b="1" dirty="0"/>
              <a:t>Partial rectal prolapse</a:t>
            </a:r>
          </a:p>
        </p:txBody>
      </p:sp>
      <p:pic>
        <p:nvPicPr>
          <p:cNvPr id="6" name="Content Placeholder 5">
            <a:extLst>
              <a:ext uri="{FF2B5EF4-FFF2-40B4-BE49-F238E27FC236}">
                <a16:creationId xmlns:a16="http://schemas.microsoft.com/office/drawing/2014/main" id="{BE61F9F1-AADA-C54B-9AE3-1AFF1540C2D9}"/>
              </a:ext>
            </a:extLst>
          </p:cNvPr>
          <p:cNvPicPr>
            <a:picLocks noGrp="1" noChangeAspect="1"/>
          </p:cNvPicPr>
          <p:nvPr>
            <p:ph idx="1"/>
          </p:nvPr>
        </p:nvPicPr>
        <p:blipFill>
          <a:blip r:embed="rId2"/>
          <a:stretch>
            <a:fillRect/>
          </a:stretch>
        </p:blipFill>
        <p:spPr>
          <a:xfrm>
            <a:off x="3108158" y="2172368"/>
            <a:ext cx="6249737" cy="4461710"/>
          </a:xfrm>
          <a:prstGeom prst="rect">
            <a:avLst/>
          </a:prstGeom>
        </p:spPr>
      </p:pic>
    </p:spTree>
    <p:extLst>
      <p:ext uri="{BB962C8B-B14F-4D97-AF65-F5344CB8AC3E}">
        <p14:creationId xmlns:p14="http://schemas.microsoft.com/office/powerpoint/2010/main" val="145832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6B88-8478-584C-9781-2D73E548ED3D}"/>
              </a:ext>
            </a:extLst>
          </p:cNvPr>
          <p:cNvSpPr>
            <a:spLocks noGrp="1"/>
          </p:cNvSpPr>
          <p:nvPr>
            <p:ph type="title"/>
          </p:nvPr>
        </p:nvSpPr>
        <p:spPr>
          <a:xfrm>
            <a:off x="267368" y="365125"/>
            <a:ext cx="11413290" cy="955007"/>
          </a:xfrm>
        </p:spPr>
        <p:txBody>
          <a:bodyPr>
            <a:normAutofit fontScale="90000"/>
          </a:bodyPr>
          <a:lstStyle/>
          <a:p>
            <a:r>
              <a:rPr lang="en-US" b="1" dirty="0">
                <a:solidFill>
                  <a:srgbClr val="C00000"/>
                </a:solidFill>
              </a:rPr>
              <a:t>Differences between partial rectal prolapse and piles</a:t>
            </a:r>
          </a:p>
        </p:txBody>
      </p:sp>
      <p:sp>
        <p:nvSpPr>
          <p:cNvPr id="5" name="Text Placeholder 4">
            <a:extLst>
              <a:ext uri="{FF2B5EF4-FFF2-40B4-BE49-F238E27FC236}">
                <a16:creationId xmlns:a16="http://schemas.microsoft.com/office/drawing/2014/main" id="{F875D302-37E3-8F43-82F3-6D7E9517FD1D}"/>
              </a:ext>
            </a:extLst>
          </p:cNvPr>
          <p:cNvSpPr>
            <a:spLocks noGrp="1"/>
          </p:cNvSpPr>
          <p:nvPr>
            <p:ph type="body" idx="1"/>
          </p:nvPr>
        </p:nvSpPr>
        <p:spPr/>
        <p:txBody>
          <a:bodyPr>
            <a:normAutofit/>
          </a:bodyPr>
          <a:lstStyle/>
          <a:p>
            <a:pPr algn="ctr"/>
            <a:r>
              <a:rPr lang="en-US" sz="3200" dirty="0"/>
              <a:t>Partial rectal prolapse</a:t>
            </a:r>
          </a:p>
        </p:txBody>
      </p:sp>
      <p:sp>
        <p:nvSpPr>
          <p:cNvPr id="7" name="Text Placeholder 6">
            <a:extLst>
              <a:ext uri="{FF2B5EF4-FFF2-40B4-BE49-F238E27FC236}">
                <a16:creationId xmlns:a16="http://schemas.microsoft.com/office/drawing/2014/main" id="{D435F53B-8650-8E4C-ABC5-3FCFF8DF9F9D}"/>
              </a:ext>
            </a:extLst>
          </p:cNvPr>
          <p:cNvSpPr>
            <a:spLocks noGrp="1"/>
          </p:cNvSpPr>
          <p:nvPr>
            <p:ph type="body" sz="quarter" idx="3"/>
          </p:nvPr>
        </p:nvSpPr>
        <p:spPr/>
        <p:txBody>
          <a:bodyPr>
            <a:normAutofit/>
          </a:bodyPr>
          <a:lstStyle/>
          <a:p>
            <a:pPr algn="ctr"/>
            <a:r>
              <a:rPr lang="en-US" sz="3200" dirty="0"/>
              <a:t>Piles</a:t>
            </a:r>
          </a:p>
        </p:txBody>
      </p:sp>
      <p:pic>
        <p:nvPicPr>
          <p:cNvPr id="12" name="Content Placeholder 11">
            <a:extLst>
              <a:ext uri="{FF2B5EF4-FFF2-40B4-BE49-F238E27FC236}">
                <a16:creationId xmlns:a16="http://schemas.microsoft.com/office/drawing/2014/main" id="{B378E005-53BB-5242-AE58-4645D9809D5A}"/>
              </a:ext>
            </a:extLst>
          </p:cNvPr>
          <p:cNvPicPr>
            <a:picLocks noGrp="1" noChangeAspect="1"/>
          </p:cNvPicPr>
          <p:nvPr>
            <p:ph sz="half" idx="2"/>
          </p:nvPr>
        </p:nvPicPr>
        <p:blipFill>
          <a:blip r:embed="rId2"/>
          <a:stretch>
            <a:fillRect/>
          </a:stretch>
        </p:blipFill>
        <p:spPr>
          <a:xfrm>
            <a:off x="668421" y="2740526"/>
            <a:ext cx="4829342" cy="3926973"/>
          </a:xfrm>
          <a:prstGeom prst="rect">
            <a:avLst/>
          </a:prstGeom>
        </p:spPr>
      </p:pic>
      <p:pic>
        <p:nvPicPr>
          <p:cNvPr id="15" name="Content Placeholder 14">
            <a:extLst>
              <a:ext uri="{FF2B5EF4-FFF2-40B4-BE49-F238E27FC236}">
                <a16:creationId xmlns:a16="http://schemas.microsoft.com/office/drawing/2014/main" id="{02FA1DDA-A161-9241-A98B-7FC813D5B2EF}"/>
              </a:ext>
            </a:extLst>
          </p:cNvPr>
          <p:cNvPicPr>
            <a:picLocks noGrp="1" noChangeAspect="1"/>
          </p:cNvPicPr>
          <p:nvPr>
            <p:ph sz="quarter" idx="4"/>
          </p:nvPr>
        </p:nvPicPr>
        <p:blipFill>
          <a:blip r:embed="rId3"/>
          <a:stretch>
            <a:fillRect/>
          </a:stretch>
        </p:blipFill>
        <p:spPr>
          <a:xfrm>
            <a:off x="6172200" y="2740526"/>
            <a:ext cx="5183188" cy="3926973"/>
          </a:xfrm>
          <a:prstGeom prst="rect">
            <a:avLst/>
          </a:prstGeom>
        </p:spPr>
      </p:pic>
    </p:spTree>
    <p:extLst>
      <p:ext uri="{BB962C8B-B14F-4D97-AF65-F5344CB8AC3E}">
        <p14:creationId xmlns:p14="http://schemas.microsoft.com/office/powerpoint/2010/main" val="23283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09C0-1BE8-744E-AF7E-64327E6F4CA3}"/>
              </a:ext>
            </a:extLst>
          </p:cNvPr>
          <p:cNvSpPr>
            <a:spLocks noGrp="1"/>
          </p:cNvSpPr>
          <p:nvPr>
            <p:ph type="title"/>
          </p:nvPr>
        </p:nvSpPr>
        <p:spPr>
          <a:xfrm>
            <a:off x="838200" y="183817"/>
            <a:ext cx="10515600" cy="768683"/>
          </a:xfrm>
        </p:spPr>
        <p:txBody>
          <a:bodyPr/>
          <a:lstStyle/>
          <a:p>
            <a:r>
              <a:rPr lang="en-US" b="1" dirty="0">
                <a:solidFill>
                  <a:schemeClr val="accent1"/>
                </a:solidFill>
              </a:rPr>
              <a:t>Treatment of partial prolapse</a:t>
            </a:r>
          </a:p>
        </p:txBody>
      </p:sp>
      <p:sp>
        <p:nvSpPr>
          <p:cNvPr id="3" name="Content Placeholder 2">
            <a:extLst>
              <a:ext uri="{FF2B5EF4-FFF2-40B4-BE49-F238E27FC236}">
                <a16:creationId xmlns:a16="http://schemas.microsoft.com/office/drawing/2014/main" id="{0D7C9ED1-17A2-3C45-A8C4-9DF6070E3E21}"/>
              </a:ext>
            </a:extLst>
          </p:cNvPr>
          <p:cNvSpPr>
            <a:spLocks noGrp="1"/>
          </p:cNvSpPr>
          <p:nvPr>
            <p:ph idx="1"/>
          </p:nvPr>
        </p:nvSpPr>
        <p:spPr>
          <a:xfrm>
            <a:off x="317499" y="952500"/>
            <a:ext cx="11874501" cy="5905500"/>
          </a:xfrm>
        </p:spPr>
        <p:txBody>
          <a:bodyPr>
            <a:noAutofit/>
          </a:bodyPr>
          <a:lstStyle/>
          <a:p>
            <a:pPr algn="just"/>
            <a:r>
              <a:rPr lang="en-US" sz="3600" b="1" dirty="0"/>
              <a:t>The nutrition of the child should be improved and digital repositioning is tried</a:t>
            </a:r>
          </a:p>
          <a:p>
            <a:pPr algn="just"/>
            <a:r>
              <a:rPr lang="en-US" sz="3600" b="1" dirty="0"/>
              <a:t>Submucosal injections of 10ml of 5% phenol in almond oil or </a:t>
            </a:r>
            <a:r>
              <a:rPr lang="en-US" sz="3600" b="1" dirty="0" err="1"/>
              <a:t>ethanolamine</a:t>
            </a:r>
            <a:r>
              <a:rPr lang="en-US" sz="3600" b="1" dirty="0"/>
              <a:t> oleate is given into the apex of the prolapse under G/A so as to create aseptic inflammation leading to the tethering of mucosa to the underlying muscular coat . Injections can also  be given at the base or both at the apex and the base.</a:t>
            </a:r>
          </a:p>
          <a:p>
            <a:pPr algn="just"/>
            <a:r>
              <a:rPr lang="en-US" sz="3600" b="1" dirty="0" err="1"/>
              <a:t>Thiersh</a:t>
            </a:r>
            <a:r>
              <a:rPr lang="en-US" sz="3600" b="1" dirty="0"/>
              <a:t> wiring is tried with variable success rate in children.</a:t>
            </a:r>
          </a:p>
          <a:p>
            <a:pPr algn="just"/>
            <a:r>
              <a:rPr lang="en-US" sz="3600" b="1" dirty="0" err="1"/>
              <a:t>Goodsall’s</a:t>
            </a:r>
            <a:r>
              <a:rPr lang="en-US" sz="3600" b="1" dirty="0"/>
              <a:t> operation : is excision of the prolapsed mucosa at  its base m usually three position</a:t>
            </a:r>
          </a:p>
        </p:txBody>
      </p:sp>
    </p:spTree>
    <p:extLst>
      <p:ext uri="{BB962C8B-B14F-4D97-AF65-F5344CB8AC3E}">
        <p14:creationId xmlns:p14="http://schemas.microsoft.com/office/powerpoint/2010/main" val="415193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CC1B65-A724-F54C-A0B9-434054F4287E}"/>
              </a:ext>
            </a:extLst>
          </p:cNvPr>
          <p:cNvSpPr>
            <a:spLocks noGrp="1"/>
          </p:cNvSpPr>
          <p:nvPr>
            <p:ph type="body" idx="1"/>
          </p:nvPr>
        </p:nvSpPr>
        <p:spPr>
          <a:xfrm>
            <a:off x="672683" y="628399"/>
            <a:ext cx="5157787" cy="823912"/>
          </a:xfrm>
        </p:spPr>
        <p:txBody>
          <a:bodyPr>
            <a:normAutofit/>
          </a:bodyPr>
          <a:lstStyle/>
          <a:p>
            <a:pPr algn="ctr"/>
            <a:r>
              <a:rPr lang="en-US" sz="3200" dirty="0" err="1"/>
              <a:t>Goodsall’s</a:t>
            </a:r>
            <a:r>
              <a:rPr lang="en-US" sz="3200" dirty="0"/>
              <a:t> operation</a:t>
            </a:r>
          </a:p>
        </p:txBody>
      </p:sp>
      <p:sp>
        <p:nvSpPr>
          <p:cNvPr id="7" name="Text Placeholder 6">
            <a:extLst>
              <a:ext uri="{FF2B5EF4-FFF2-40B4-BE49-F238E27FC236}">
                <a16:creationId xmlns:a16="http://schemas.microsoft.com/office/drawing/2014/main" id="{5A9F5B9E-B6EC-3040-9959-F10371DE73F1}"/>
              </a:ext>
            </a:extLst>
          </p:cNvPr>
          <p:cNvSpPr>
            <a:spLocks noGrp="1"/>
          </p:cNvSpPr>
          <p:nvPr>
            <p:ph type="body" sz="quarter" idx="3"/>
          </p:nvPr>
        </p:nvSpPr>
        <p:spPr>
          <a:xfrm>
            <a:off x="6188910" y="478005"/>
            <a:ext cx="5183188" cy="823912"/>
          </a:xfrm>
        </p:spPr>
        <p:txBody>
          <a:bodyPr>
            <a:normAutofit/>
          </a:bodyPr>
          <a:lstStyle/>
          <a:p>
            <a:pPr algn="ctr"/>
            <a:r>
              <a:rPr lang="en-US" sz="3200" dirty="0" err="1"/>
              <a:t>Theirsh</a:t>
            </a:r>
            <a:r>
              <a:rPr lang="en-US" sz="3200" dirty="0"/>
              <a:t> operation</a:t>
            </a:r>
          </a:p>
        </p:txBody>
      </p:sp>
      <p:pic>
        <p:nvPicPr>
          <p:cNvPr id="12" name="Content Placeholder 11">
            <a:extLst>
              <a:ext uri="{FF2B5EF4-FFF2-40B4-BE49-F238E27FC236}">
                <a16:creationId xmlns:a16="http://schemas.microsoft.com/office/drawing/2014/main" id="{57E799BA-9700-B049-813F-020FB475D5AA}"/>
              </a:ext>
            </a:extLst>
          </p:cNvPr>
          <p:cNvPicPr>
            <a:picLocks noGrp="1" noChangeAspect="1"/>
          </p:cNvPicPr>
          <p:nvPr>
            <p:ph sz="half" idx="2"/>
          </p:nvPr>
        </p:nvPicPr>
        <p:blipFill>
          <a:blip r:embed="rId2"/>
          <a:stretch>
            <a:fillRect/>
          </a:stretch>
        </p:blipFill>
        <p:spPr>
          <a:xfrm>
            <a:off x="350921" y="1838158"/>
            <a:ext cx="5626810" cy="4745789"/>
          </a:xfrm>
          <a:prstGeom prst="rect">
            <a:avLst/>
          </a:prstGeom>
        </p:spPr>
      </p:pic>
      <p:pic>
        <p:nvPicPr>
          <p:cNvPr id="15" name="Content Placeholder 14">
            <a:extLst>
              <a:ext uri="{FF2B5EF4-FFF2-40B4-BE49-F238E27FC236}">
                <a16:creationId xmlns:a16="http://schemas.microsoft.com/office/drawing/2014/main" id="{667DBC8F-20DB-0B42-9E68-223AD22C8D07}"/>
              </a:ext>
            </a:extLst>
          </p:cNvPr>
          <p:cNvPicPr>
            <a:picLocks noGrp="1" noChangeAspect="1"/>
          </p:cNvPicPr>
          <p:nvPr>
            <p:ph sz="quarter" idx="4"/>
          </p:nvPr>
        </p:nvPicPr>
        <p:blipFill>
          <a:blip r:embed="rId3"/>
          <a:stretch>
            <a:fillRect/>
          </a:stretch>
        </p:blipFill>
        <p:spPr>
          <a:xfrm>
            <a:off x="6617368" y="2005263"/>
            <a:ext cx="4996448" cy="4578684"/>
          </a:xfrm>
          <a:prstGeom prst="rect">
            <a:avLst/>
          </a:prstGeom>
        </p:spPr>
      </p:pic>
    </p:spTree>
    <p:extLst>
      <p:ext uri="{BB962C8B-B14F-4D97-AF65-F5344CB8AC3E}">
        <p14:creationId xmlns:p14="http://schemas.microsoft.com/office/powerpoint/2010/main" val="374154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10CA-96E5-0D42-BCC7-7412798ECAC8}"/>
              </a:ext>
            </a:extLst>
          </p:cNvPr>
          <p:cNvSpPr>
            <a:spLocks noGrp="1"/>
          </p:cNvSpPr>
          <p:nvPr>
            <p:ph type="title"/>
          </p:nvPr>
        </p:nvSpPr>
        <p:spPr>
          <a:xfrm>
            <a:off x="838200" y="150395"/>
            <a:ext cx="10515600" cy="618289"/>
          </a:xfrm>
        </p:spPr>
        <p:txBody>
          <a:bodyPr>
            <a:normAutofit fontScale="90000"/>
          </a:bodyPr>
          <a:lstStyle/>
          <a:p>
            <a:r>
              <a:rPr lang="en-US" b="1" dirty="0">
                <a:solidFill>
                  <a:schemeClr val="accent1"/>
                </a:solidFill>
              </a:rPr>
              <a:t>Complete or full thickness rectal prolapse</a:t>
            </a:r>
          </a:p>
        </p:txBody>
      </p:sp>
      <p:sp>
        <p:nvSpPr>
          <p:cNvPr id="3" name="Content Placeholder 2">
            <a:extLst>
              <a:ext uri="{FF2B5EF4-FFF2-40B4-BE49-F238E27FC236}">
                <a16:creationId xmlns:a16="http://schemas.microsoft.com/office/drawing/2014/main" id="{E26ECAFE-790E-6743-BB27-3685EB3D220A}"/>
              </a:ext>
            </a:extLst>
          </p:cNvPr>
          <p:cNvSpPr>
            <a:spLocks noGrp="1"/>
          </p:cNvSpPr>
          <p:nvPr>
            <p:ph idx="1"/>
          </p:nvPr>
        </p:nvSpPr>
        <p:spPr>
          <a:xfrm>
            <a:off x="233947" y="768684"/>
            <a:ext cx="11958053" cy="6089316"/>
          </a:xfrm>
        </p:spPr>
        <p:txBody>
          <a:bodyPr>
            <a:noAutofit/>
          </a:bodyPr>
          <a:lstStyle/>
          <a:p>
            <a:pPr algn="just">
              <a:buFont typeface="Wingdings" pitchFamily="2" charset="2"/>
              <a:buChar char="§֜䀈Ґ䀈"/>
            </a:pPr>
            <a:r>
              <a:rPr lang="en-US" sz="3600" b="1" dirty="0"/>
              <a:t>Also called </a:t>
            </a:r>
            <a:r>
              <a:rPr lang="en-US" sz="3600" b="1" dirty="0" err="1"/>
              <a:t>procidentia</a:t>
            </a:r>
            <a:r>
              <a:rPr lang="en-US" sz="3600" b="1" dirty="0"/>
              <a:t>, is less common than partial prolapse.</a:t>
            </a:r>
          </a:p>
          <a:p>
            <a:pPr algn="just">
              <a:buFont typeface="Wingdings" pitchFamily="2" charset="2"/>
              <a:buChar char="§֜䀈Ґ䀈"/>
            </a:pPr>
            <a:r>
              <a:rPr lang="en-US" sz="3600" b="1" dirty="0"/>
              <a:t>It is common in females ( 6:1 female : male ratio).</a:t>
            </a:r>
          </a:p>
          <a:p>
            <a:pPr algn="just">
              <a:buFont typeface="Wingdings" pitchFamily="2" charset="2"/>
              <a:buChar char="§֜䀈Ґ䀈"/>
            </a:pPr>
            <a:r>
              <a:rPr lang="en-US" sz="3600" b="1" dirty="0"/>
              <a:t>It is due to weakened </a:t>
            </a:r>
            <a:r>
              <a:rPr lang="en-US" sz="3600" b="1" dirty="0" err="1"/>
              <a:t>levator</a:t>
            </a:r>
            <a:r>
              <a:rPr lang="en-US" sz="3600" b="1" dirty="0"/>
              <a:t> </a:t>
            </a:r>
            <a:r>
              <a:rPr lang="en-US" sz="3600" b="1" dirty="0" err="1"/>
              <a:t>ani</a:t>
            </a:r>
            <a:r>
              <a:rPr lang="en-US" sz="3600" b="1" dirty="0"/>
              <a:t> supporting pelvic tissues.</a:t>
            </a:r>
          </a:p>
          <a:p>
            <a:pPr algn="just">
              <a:buFont typeface="Wingdings" pitchFamily="2" charset="2"/>
              <a:buChar char="§֜䀈Ґ䀈"/>
            </a:pPr>
            <a:r>
              <a:rPr lang="en-US" sz="3600" b="1" dirty="0"/>
              <a:t>The descent is always more than 4 cm, contains all layers of the rectum. Often descends down up to 10 -15 cm .</a:t>
            </a:r>
          </a:p>
          <a:p>
            <a:pPr algn="just">
              <a:buFont typeface="Wingdings" pitchFamily="2" charset="2"/>
              <a:buChar char="§֜䀈Ґ䀈"/>
            </a:pPr>
            <a:r>
              <a:rPr lang="en-US" sz="3600" b="1" dirty="0"/>
              <a:t>It is often associated with uterine prolapse.</a:t>
            </a:r>
          </a:p>
          <a:p>
            <a:pPr algn="just">
              <a:buFont typeface="Wingdings" pitchFamily="2" charset="2"/>
              <a:buChar char="§֜䀈Ґ䀈"/>
            </a:pPr>
            <a:r>
              <a:rPr lang="en-US" sz="3600" b="1" dirty="0" err="1"/>
              <a:t>Patulous</a:t>
            </a:r>
            <a:r>
              <a:rPr lang="en-US" sz="3600" b="1" dirty="0"/>
              <a:t> anal sphincter is typical with mucous discharge and </a:t>
            </a:r>
            <a:r>
              <a:rPr lang="en-US" sz="3600" b="1" dirty="0" err="1"/>
              <a:t>faecal</a:t>
            </a:r>
            <a:r>
              <a:rPr lang="en-US" sz="3600" b="1" dirty="0"/>
              <a:t> incontinence.</a:t>
            </a:r>
          </a:p>
          <a:p>
            <a:pPr algn="just">
              <a:buFont typeface="Wingdings" pitchFamily="2" charset="2"/>
              <a:buChar char="§֜䀈Ґ䀈"/>
            </a:pPr>
            <a:r>
              <a:rPr lang="en-US" sz="3600" b="1" dirty="0"/>
              <a:t>It is thought to be as an intussusception of the rectum</a:t>
            </a:r>
          </a:p>
          <a:p>
            <a:pPr algn="just">
              <a:buFont typeface="Wingdings" pitchFamily="2" charset="2"/>
              <a:buChar char="§֜䀈Ґ䀈"/>
            </a:pPr>
            <a:endParaRPr lang="en-US" sz="3600" b="1" dirty="0"/>
          </a:p>
        </p:txBody>
      </p:sp>
    </p:spTree>
    <p:extLst>
      <p:ext uri="{BB962C8B-B14F-4D97-AF65-F5344CB8AC3E}">
        <p14:creationId xmlns:p14="http://schemas.microsoft.com/office/powerpoint/2010/main" val="342128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CFC5-CA1B-9347-81E8-C5E7B5775D91}"/>
              </a:ext>
            </a:extLst>
          </p:cNvPr>
          <p:cNvSpPr>
            <a:spLocks noGrp="1"/>
          </p:cNvSpPr>
          <p:nvPr>
            <p:ph type="title"/>
          </p:nvPr>
        </p:nvSpPr>
        <p:spPr>
          <a:xfrm>
            <a:off x="838200" y="167105"/>
            <a:ext cx="10515600" cy="768684"/>
          </a:xfrm>
        </p:spPr>
        <p:txBody>
          <a:bodyPr/>
          <a:lstStyle/>
          <a:p>
            <a:r>
              <a:rPr lang="en-US" b="1" dirty="0" err="1">
                <a:solidFill>
                  <a:schemeClr val="accent1"/>
                </a:solidFill>
              </a:rPr>
              <a:t>Aetiological</a:t>
            </a:r>
            <a:r>
              <a:rPr lang="en-US" b="1" dirty="0">
                <a:solidFill>
                  <a:schemeClr val="accent1"/>
                </a:solidFill>
              </a:rPr>
              <a:t> factors </a:t>
            </a:r>
          </a:p>
        </p:txBody>
      </p:sp>
      <p:sp>
        <p:nvSpPr>
          <p:cNvPr id="3" name="Content Placeholder 2">
            <a:extLst>
              <a:ext uri="{FF2B5EF4-FFF2-40B4-BE49-F238E27FC236}">
                <a16:creationId xmlns:a16="http://schemas.microsoft.com/office/drawing/2014/main" id="{C2FBF9B5-5654-EA4B-A363-474E6ADE63CC}"/>
              </a:ext>
            </a:extLst>
          </p:cNvPr>
          <p:cNvSpPr>
            <a:spLocks noGrp="1"/>
          </p:cNvSpPr>
          <p:nvPr>
            <p:ph idx="1"/>
          </p:nvPr>
        </p:nvSpPr>
        <p:spPr>
          <a:xfrm>
            <a:off x="317500" y="1169736"/>
            <a:ext cx="11296316" cy="5364079"/>
          </a:xfrm>
        </p:spPr>
        <p:txBody>
          <a:bodyPr>
            <a:normAutofit/>
          </a:bodyPr>
          <a:lstStyle/>
          <a:p>
            <a:pPr algn="just"/>
            <a:r>
              <a:rPr lang="en-US" sz="4000" dirty="0"/>
              <a:t>Weak anus, external sphincter and pelvic muscles</a:t>
            </a:r>
          </a:p>
          <a:p>
            <a:pPr algn="just"/>
            <a:r>
              <a:rPr lang="en-US" sz="4000" dirty="0"/>
              <a:t>Lax, mobile rectum.</a:t>
            </a:r>
          </a:p>
          <a:p>
            <a:pPr algn="just"/>
            <a:r>
              <a:rPr lang="en-US" sz="4000" dirty="0"/>
              <a:t>Obliterated </a:t>
            </a:r>
            <a:r>
              <a:rPr lang="en-US" sz="4000" dirty="0" err="1"/>
              <a:t>ano-rectal</a:t>
            </a:r>
            <a:r>
              <a:rPr lang="en-US" sz="4000" dirty="0"/>
              <a:t> angle.</a:t>
            </a:r>
          </a:p>
          <a:p>
            <a:pPr algn="just"/>
            <a:endParaRPr lang="en-US" sz="4000" dirty="0"/>
          </a:p>
        </p:txBody>
      </p:sp>
    </p:spTree>
    <p:extLst>
      <p:ext uri="{BB962C8B-B14F-4D97-AF65-F5344CB8AC3E}">
        <p14:creationId xmlns:p14="http://schemas.microsoft.com/office/powerpoint/2010/main" val="42853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BF5F-B69A-1647-9330-5CD127B63047}"/>
              </a:ext>
            </a:extLst>
          </p:cNvPr>
          <p:cNvSpPr>
            <a:spLocks noGrp="1"/>
          </p:cNvSpPr>
          <p:nvPr>
            <p:ph type="title"/>
          </p:nvPr>
        </p:nvSpPr>
        <p:spPr>
          <a:xfrm>
            <a:off x="774700" y="183815"/>
            <a:ext cx="10515600" cy="618289"/>
          </a:xfrm>
        </p:spPr>
        <p:txBody>
          <a:bodyPr>
            <a:noAutofit/>
          </a:bodyPr>
          <a:lstStyle/>
          <a:p>
            <a:br>
              <a:rPr lang="en-US" b="1" dirty="0">
                <a:solidFill>
                  <a:schemeClr val="accent1"/>
                </a:solidFill>
              </a:rPr>
            </a:br>
            <a:r>
              <a:rPr lang="en-US" b="1" dirty="0">
                <a:solidFill>
                  <a:schemeClr val="accent1"/>
                </a:solidFill>
              </a:rPr>
              <a:t>Clinical features of complete rectal prolapse</a:t>
            </a:r>
            <a:br>
              <a:rPr lang="en-US" b="1" dirty="0">
                <a:solidFill>
                  <a:schemeClr val="accent1"/>
                </a:solidFill>
              </a:rPr>
            </a:br>
            <a:endParaRPr lang="en-US" b="1" dirty="0">
              <a:solidFill>
                <a:schemeClr val="accent1"/>
              </a:solidFill>
            </a:endParaRPr>
          </a:p>
        </p:txBody>
      </p:sp>
      <p:sp>
        <p:nvSpPr>
          <p:cNvPr id="3" name="Content Placeholder 2">
            <a:extLst>
              <a:ext uri="{FF2B5EF4-FFF2-40B4-BE49-F238E27FC236}">
                <a16:creationId xmlns:a16="http://schemas.microsoft.com/office/drawing/2014/main" id="{C155B10A-6D7D-C34F-8F77-3AFFD362AC06}"/>
              </a:ext>
            </a:extLst>
          </p:cNvPr>
          <p:cNvSpPr>
            <a:spLocks noGrp="1"/>
          </p:cNvSpPr>
          <p:nvPr>
            <p:ph idx="1"/>
          </p:nvPr>
        </p:nvSpPr>
        <p:spPr>
          <a:xfrm>
            <a:off x="334211" y="802104"/>
            <a:ext cx="11396578" cy="6055896"/>
          </a:xfrm>
        </p:spPr>
        <p:txBody>
          <a:bodyPr>
            <a:noAutofit/>
          </a:bodyPr>
          <a:lstStyle/>
          <a:p>
            <a:pPr algn="just">
              <a:buFont typeface="Wingdings" pitchFamily="2" charset="2"/>
              <a:buChar char="§֜䀈Ґ䀈"/>
            </a:pPr>
            <a:r>
              <a:rPr lang="en-US" sz="3200" b="1" dirty="0"/>
              <a:t>Complete descent of the rectum which is red in color and often painful, as  mass per </a:t>
            </a:r>
            <a:r>
              <a:rPr lang="en-US" sz="3200" b="1" dirty="0" err="1"/>
              <a:t>anum</a:t>
            </a:r>
            <a:r>
              <a:rPr lang="en-US" sz="3200" b="1" dirty="0"/>
              <a:t>.</a:t>
            </a:r>
          </a:p>
          <a:p>
            <a:pPr algn="just">
              <a:buFont typeface="Wingdings" pitchFamily="2" charset="2"/>
              <a:buChar char="§֜䀈Ґ䀈"/>
            </a:pPr>
            <a:r>
              <a:rPr lang="en-US" sz="3200" b="1" dirty="0" err="1"/>
              <a:t>Faecal</a:t>
            </a:r>
            <a:r>
              <a:rPr lang="en-US" sz="3200" b="1" dirty="0"/>
              <a:t> incontinence is very common . It is due to disruption of the anal sphincter and prolapsed rectal mucosal discharge.</a:t>
            </a:r>
          </a:p>
          <a:p>
            <a:pPr algn="just">
              <a:buFont typeface="Wingdings" pitchFamily="2" charset="2"/>
              <a:buChar char="§֜䀈Ґ䀈"/>
            </a:pPr>
            <a:r>
              <a:rPr lang="en-US" sz="3200" b="1" dirty="0"/>
              <a:t>Pain per </a:t>
            </a:r>
            <a:r>
              <a:rPr lang="en-US" sz="3200" b="1" dirty="0" err="1"/>
              <a:t>anum</a:t>
            </a:r>
            <a:r>
              <a:rPr lang="en-US" sz="3200" b="1" dirty="0"/>
              <a:t> </a:t>
            </a:r>
          </a:p>
          <a:p>
            <a:pPr algn="just">
              <a:buFont typeface="Wingdings" pitchFamily="2" charset="2"/>
              <a:buChar char="§֜䀈Ґ䀈"/>
            </a:pPr>
            <a:r>
              <a:rPr lang="en-US" sz="3200" b="1" dirty="0"/>
              <a:t>Bleeding can occur because of congestion .</a:t>
            </a:r>
          </a:p>
          <a:p>
            <a:pPr algn="just">
              <a:buFont typeface="Wingdings" pitchFamily="2" charset="2"/>
              <a:buChar char="§֜䀈Ґ䀈"/>
            </a:pPr>
            <a:r>
              <a:rPr lang="en-US" sz="3200" b="1" dirty="0"/>
              <a:t>Sepsis , discharge   Fever, anaemia are other features.</a:t>
            </a:r>
          </a:p>
          <a:p>
            <a:pPr algn="just">
              <a:buFont typeface="Wingdings" pitchFamily="2" charset="2"/>
              <a:buChar char="§֜䀈Ґ䀈"/>
            </a:pPr>
            <a:r>
              <a:rPr lang="en-US" sz="3200" b="1" dirty="0"/>
              <a:t>DRE examination shows lax sphincter. Anteriorly peritoneal sac comes down as a pouch which may contain small bowel. </a:t>
            </a:r>
          </a:p>
          <a:p>
            <a:pPr algn="just">
              <a:buFont typeface="Wingdings" pitchFamily="2" charset="2"/>
              <a:buChar char="§֜䀈Ґ䀈"/>
            </a:pPr>
            <a:r>
              <a:rPr lang="en-US" sz="3200" b="1" dirty="0"/>
              <a:t>Solitary rectal ulcer in 10- 25 %  of cases.</a:t>
            </a:r>
          </a:p>
        </p:txBody>
      </p:sp>
    </p:spTree>
    <p:extLst>
      <p:ext uri="{BB962C8B-B14F-4D97-AF65-F5344CB8AC3E}">
        <p14:creationId xmlns:p14="http://schemas.microsoft.com/office/powerpoint/2010/main" val="420197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DECD8-F6DF-DA42-BEB8-21DB08C6A9D1}"/>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4AC8D804-0316-A74F-A145-4BA737800154}"/>
              </a:ext>
            </a:extLst>
          </p:cNvPr>
          <p:cNvSpPr>
            <a:spLocks noGrp="1"/>
          </p:cNvSpPr>
          <p:nvPr>
            <p:ph type="body" idx="1"/>
          </p:nvPr>
        </p:nvSpPr>
        <p:spPr>
          <a:xfrm>
            <a:off x="831850" y="5113421"/>
            <a:ext cx="10515600" cy="1487237"/>
          </a:xfrm>
        </p:spPr>
        <p:txBody>
          <a:bodyPr>
            <a:normAutofit/>
          </a:bodyPr>
          <a:lstStyle/>
          <a:p>
            <a:pPr algn="ctr"/>
            <a:r>
              <a:rPr lang="en-US" sz="3200" b="1" dirty="0">
                <a:solidFill>
                  <a:schemeClr val="tx1"/>
                </a:solidFill>
              </a:rPr>
              <a:t>    Complete rectal prolapse. It is more than 4 cm and mucosal and muscular layers</a:t>
            </a:r>
          </a:p>
        </p:txBody>
      </p:sp>
      <p:pic>
        <p:nvPicPr>
          <p:cNvPr id="8" name="Picture 7">
            <a:extLst>
              <a:ext uri="{FF2B5EF4-FFF2-40B4-BE49-F238E27FC236}">
                <a16:creationId xmlns:a16="http://schemas.microsoft.com/office/drawing/2014/main" id="{6D7F2864-CC17-BD40-B44C-EF52A737A14F}"/>
              </a:ext>
            </a:extLst>
          </p:cNvPr>
          <p:cNvPicPr>
            <a:picLocks noChangeAspect="1"/>
          </p:cNvPicPr>
          <p:nvPr/>
        </p:nvPicPr>
        <p:blipFill>
          <a:blip r:embed="rId2"/>
          <a:stretch>
            <a:fillRect/>
          </a:stretch>
        </p:blipFill>
        <p:spPr>
          <a:xfrm>
            <a:off x="568158" y="1709738"/>
            <a:ext cx="11062368" cy="2868612"/>
          </a:xfrm>
          <a:prstGeom prst="rect">
            <a:avLst/>
          </a:prstGeom>
        </p:spPr>
      </p:pic>
    </p:spTree>
    <p:extLst>
      <p:ext uri="{BB962C8B-B14F-4D97-AF65-F5344CB8AC3E}">
        <p14:creationId xmlns:p14="http://schemas.microsoft.com/office/powerpoint/2010/main" val="349049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DF36C5-6E19-6448-9D57-3191F90C8F10}"/>
              </a:ext>
            </a:extLst>
          </p:cNvPr>
          <p:cNvPicPr>
            <a:picLocks noChangeAspect="1"/>
          </p:cNvPicPr>
          <p:nvPr/>
        </p:nvPicPr>
        <p:blipFill>
          <a:blip r:embed="rId2"/>
          <a:stretch>
            <a:fillRect/>
          </a:stretch>
        </p:blipFill>
        <p:spPr>
          <a:xfrm>
            <a:off x="3876842" y="1299435"/>
            <a:ext cx="4378158" cy="5184250"/>
          </a:xfrm>
          <a:prstGeom prst="rect">
            <a:avLst/>
          </a:prstGeom>
        </p:spPr>
      </p:pic>
      <p:sp>
        <p:nvSpPr>
          <p:cNvPr id="10" name="Title 9">
            <a:extLst>
              <a:ext uri="{FF2B5EF4-FFF2-40B4-BE49-F238E27FC236}">
                <a16:creationId xmlns:a16="http://schemas.microsoft.com/office/drawing/2014/main" id="{8D57670D-6A48-0F4C-A54B-690D3E6AEF39}"/>
              </a:ext>
            </a:extLst>
          </p:cNvPr>
          <p:cNvSpPr>
            <a:spLocks noGrp="1"/>
          </p:cNvSpPr>
          <p:nvPr>
            <p:ph type="title"/>
          </p:nvPr>
        </p:nvSpPr>
        <p:spPr>
          <a:xfrm>
            <a:off x="417762" y="384342"/>
            <a:ext cx="11774237" cy="915092"/>
          </a:xfrm>
        </p:spPr>
        <p:txBody>
          <a:bodyPr>
            <a:normAutofit fontScale="90000"/>
          </a:bodyPr>
          <a:lstStyle/>
          <a:p>
            <a:r>
              <a:rPr lang="en-US" b="1" dirty="0">
                <a:solidFill>
                  <a:srgbClr val="C00000"/>
                </a:solidFill>
              </a:rPr>
              <a:t>Complete rectal prolapse observed in squatting position</a:t>
            </a:r>
          </a:p>
        </p:txBody>
      </p:sp>
    </p:spTree>
    <p:extLst>
      <p:ext uri="{BB962C8B-B14F-4D97-AF65-F5344CB8AC3E}">
        <p14:creationId xmlns:p14="http://schemas.microsoft.com/office/powerpoint/2010/main" val="253410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97CB-8329-0145-BE90-DA11D3441C83}"/>
              </a:ext>
            </a:extLst>
          </p:cNvPr>
          <p:cNvSpPr>
            <a:spLocks noGrp="1"/>
          </p:cNvSpPr>
          <p:nvPr>
            <p:ph type="title"/>
          </p:nvPr>
        </p:nvSpPr>
        <p:spPr/>
        <p:txBody>
          <a:bodyPr/>
          <a:lstStyle/>
          <a:p>
            <a:pPr algn="ctr"/>
            <a:r>
              <a:rPr lang="en-US" b="1" dirty="0">
                <a:solidFill>
                  <a:schemeClr val="accent1"/>
                </a:solidFill>
              </a:rPr>
              <a:t>Rectal prolapse</a:t>
            </a:r>
          </a:p>
        </p:txBody>
      </p:sp>
      <p:sp>
        <p:nvSpPr>
          <p:cNvPr id="7" name="Text Placeholder 6">
            <a:extLst>
              <a:ext uri="{FF2B5EF4-FFF2-40B4-BE49-F238E27FC236}">
                <a16:creationId xmlns:a16="http://schemas.microsoft.com/office/drawing/2014/main" id="{48F79EC8-2067-C44A-9991-74D85D97CBEC}"/>
              </a:ext>
            </a:extLst>
          </p:cNvPr>
          <p:cNvSpPr>
            <a:spLocks noGrp="1"/>
          </p:cNvSpPr>
          <p:nvPr>
            <p:ph type="body" idx="1"/>
          </p:nvPr>
        </p:nvSpPr>
        <p:spPr>
          <a:xfrm>
            <a:off x="839788" y="1554079"/>
            <a:ext cx="5157787" cy="668421"/>
          </a:xfrm>
        </p:spPr>
        <p:txBody>
          <a:bodyPr>
            <a:normAutofit/>
          </a:bodyPr>
          <a:lstStyle/>
          <a:p>
            <a:r>
              <a:rPr lang="en-US" sz="3200" dirty="0"/>
              <a:t>Full thickness rectal prolapse</a:t>
            </a:r>
          </a:p>
        </p:txBody>
      </p:sp>
      <p:sp>
        <p:nvSpPr>
          <p:cNvPr id="9" name="Text Placeholder 8">
            <a:extLst>
              <a:ext uri="{FF2B5EF4-FFF2-40B4-BE49-F238E27FC236}">
                <a16:creationId xmlns:a16="http://schemas.microsoft.com/office/drawing/2014/main" id="{ADA4F302-6E53-0845-B2F7-6ABB3EA3A675}"/>
              </a:ext>
            </a:extLst>
          </p:cNvPr>
          <p:cNvSpPr>
            <a:spLocks noGrp="1"/>
          </p:cNvSpPr>
          <p:nvPr>
            <p:ph type="body" sz="quarter" idx="3"/>
          </p:nvPr>
        </p:nvSpPr>
        <p:spPr>
          <a:xfrm>
            <a:off x="6172199" y="1320133"/>
            <a:ext cx="5675563" cy="902367"/>
          </a:xfrm>
        </p:spPr>
        <p:txBody>
          <a:bodyPr>
            <a:noAutofit/>
          </a:bodyPr>
          <a:lstStyle/>
          <a:p>
            <a:r>
              <a:rPr lang="en-US" sz="3200" dirty="0"/>
              <a:t>Partial thickness rectal prolapse </a:t>
            </a:r>
          </a:p>
        </p:txBody>
      </p:sp>
      <p:pic>
        <p:nvPicPr>
          <p:cNvPr id="6" name="Content Placeholder 5">
            <a:extLst>
              <a:ext uri="{FF2B5EF4-FFF2-40B4-BE49-F238E27FC236}">
                <a16:creationId xmlns:a16="http://schemas.microsoft.com/office/drawing/2014/main" id="{F93B6748-1963-8F4D-AF42-444B24BA266B}"/>
              </a:ext>
            </a:extLst>
          </p:cNvPr>
          <p:cNvPicPr>
            <a:picLocks noGrp="1" noChangeAspect="1"/>
          </p:cNvPicPr>
          <p:nvPr>
            <p:ph sz="half" idx="2"/>
          </p:nvPr>
        </p:nvPicPr>
        <p:blipFill>
          <a:blip r:embed="rId2"/>
          <a:stretch>
            <a:fillRect/>
          </a:stretch>
        </p:blipFill>
        <p:spPr>
          <a:xfrm>
            <a:off x="914221" y="2505074"/>
            <a:ext cx="5008920" cy="4212557"/>
          </a:xfrm>
          <a:prstGeom prst="rect">
            <a:avLst/>
          </a:prstGeom>
        </p:spPr>
      </p:pic>
      <p:pic>
        <p:nvPicPr>
          <p:cNvPr id="12" name="Content Placeholder 11">
            <a:extLst>
              <a:ext uri="{FF2B5EF4-FFF2-40B4-BE49-F238E27FC236}">
                <a16:creationId xmlns:a16="http://schemas.microsoft.com/office/drawing/2014/main" id="{23C0A528-9200-9441-B0BF-44BB3895521B}"/>
              </a:ext>
            </a:extLst>
          </p:cNvPr>
          <p:cNvPicPr>
            <a:picLocks noGrp="1" noChangeAspect="1"/>
          </p:cNvPicPr>
          <p:nvPr>
            <p:ph sz="quarter" idx="4"/>
          </p:nvPr>
        </p:nvPicPr>
        <p:blipFill>
          <a:blip r:embed="rId3"/>
          <a:stretch>
            <a:fillRect/>
          </a:stretch>
        </p:blipFill>
        <p:spPr>
          <a:xfrm>
            <a:off x="6700921" y="2505074"/>
            <a:ext cx="5146841" cy="4212557"/>
          </a:xfrm>
          <a:prstGeom prst="rect">
            <a:avLst/>
          </a:prstGeom>
        </p:spPr>
      </p:pic>
    </p:spTree>
    <p:extLst>
      <p:ext uri="{BB962C8B-B14F-4D97-AF65-F5344CB8AC3E}">
        <p14:creationId xmlns:p14="http://schemas.microsoft.com/office/powerpoint/2010/main" val="367933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E594-5ED6-6140-B796-CE17F62B9095}"/>
              </a:ext>
            </a:extLst>
          </p:cNvPr>
          <p:cNvSpPr>
            <a:spLocks noGrp="1"/>
          </p:cNvSpPr>
          <p:nvPr>
            <p:ph type="title"/>
          </p:nvPr>
        </p:nvSpPr>
        <p:spPr/>
        <p:txBody>
          <a:bodyPr/>
          <a:lstStyle/>
          <a:p>
            <a:r>
              <a:rPr lang="en-US" b="1" dirty="0">
                <a:solidFill>
                  <a:schemeClr val="accent1"/>
                </a:solidFill>
              </a:rPr>
              <a:t>Rectal prolapse </a:t>
            </a:r>
          </a:p>
        </p:txBody>
      </p:sp>
      <p:sp>
        <p:nvSpPr>
          <p:cNvPr id="3" name="Content Placeholder 2">
            <a:extLst>
              <a:ext uri="{FF2B5EF4-FFF2-40B4-BE49-F238E27FC236}">
                <a16:creationId xmlns:a16="http://schemas.microsoft.com/office/drawing/2014/main" id="{CC0B3D32-C540-2F4C-A8F6-927ACD0AB95C}"/>
              </a:ext>
            </a:extLst>
          </p:cNvPr>
          <p:cNvSpPr>
            <a:spLocks noGrp="1"/>
          </p:cNvSpPr>
          <p:nvPr>
            <p:ph idx="1"/>
          </p:nvPr>
        </p:nvSpPr>
        <p:spPr/>
        <p:txBody>
          <a:bodyPr>
            <a:normAutofit/>
          </a:bodyPr>
          <a:lstStyle/>
          <a:p>
            <a:pPr algn="just">
              <a:buFont typeface="Wingdings" pitchFamily="2" charset="2"/>
              <a:buChar char="§֜䀈Ґ䀈"/>
            </a:pPr>
            <a:r>
              <a:rPr lang="en-US" sz="3600" b="1" dirty="0"/>
              <a:t>It is circumferential descent of rectum through the anal canal</a:t>
            </a:r>
          </a:p>
          <a:p>
            <a:pPr algn="just">
              <a:buFont typeface="Wingdings" pitchFamily="2" charset="2"/>
              <a:buChar char="§֜䀈Ґ䀈"/>
            </a:pPr>
            <a:r>
              <a:rPr lang="en-US" sz="3600" b="1" dirty="0"/>
              <a:t>It is commonly seen in infants, children, and elderly individuals.</a:t>
            </a:r>
          </a:p>
          <a:p>
            <a:pPr algn="just">
              <a:buFont typeface="Wingdings" pitchFamily="2" charset="2"/>
              <a:buChar char="§֜䀈Ґ䀈"/>
            </a:pPr>
            <a:r>
              <a:rPr lang="en-US" sz="3600" b="1" dirty="0"/>
              <a:t>It is more common in female ( 6:1)</a:t>
            </a:r>
          </a:p>
        </p:txBody>
      </p:sp>
    </p:spTree>
    <p:extLst>
      <p:ext uri="{BB962C8B-B14F-4D97-AF65-F5344CB8AC3E}">
        <p14:creationId xmlns:p14="http://schemas.microsoft.com/office/powerpoint/2010/main" val="194746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BC49A-C320-DE4E-AD6B-69379D8EB17A}"/>
              </a:ext>
            </a:extLst>
          </p:cNvPr>
          <p:cNvSpPr>
            <a:spLocks noGrp="1"/>
          </p:cNvSpPr>
          <p:nvPr>
            <p:ph type="title"/>
          </p:nvPr>
        </p:nvSpPr>
        <p:spPr>
          <a:xfrm>
            <a:off x="838200" y="167105"/>
            <a:ext cx="10515600" cy="768684"/>
          </a:xfrm>
        </p:spPr>
        <p:txBody>
          <a:bodyPr/>
          <a:lstStyle/>
          <a:p>
            <a:r>
              <a:rPr lang="en-US" b="1" dirty="0">
                <a:solidFill>
                  <a:schemeClr val="accent1"/>
                </a:solidFill>
              </a:rPr>
              <a:t>Investigations</a:t>
            </a:r>
          </a:p>
        </p:txBody>
      </p:sp>
      <p:sp>
        <p:nvSpPr>
          <p:cNvPr id="5" name="Content Placeholder 4">
            <a:extLst>
              <a:ext uri="{FF2B5EF4-FFF2-40B4-BE49-F238E27FC236}">
                <a16:creationId xmlns:a16="http://schemas.microsoft.com/office/drawing/2014/main" id="{631EBC52-D7A6-E74A-BCD3-66A5B255F557}"/>
              </a:ext>
            </a:extLst>
          </p:cNvPr>
          <p:cNvSpPr>
            <a:spLocks noGrp="1"/>
          </p:cNvSpPr>
          <p:nvPr>
            <p:ph idx="1"/>
          </p:nvPr>
        </p:nvSpPr>
        <p:spPr>
          <a:xfrm>
            <a:off x="451185" y="935789"/>
            <a:ext cx="11580394" cy="5648158"/>
          </a:xfrm>
        </p:spPr>
        <p:txBody>
          <a:bodyPr>
            <a:noAutofit/>
          </a:bodyPr>
          <a:lstStyle/>
          <a:p>
            <a:pPr>
              <a:buFont typeface="Wingdings" pitchFamily="2" charset="2"/>
              <a:buChar char="§֜䀈Ґ䀈"/>
            </a:pPr>
            <a:r>
              <a:rPr lang="en-US" sz="3200" b="1" dirty="0"/>
              <a:t>Laboratory studies</a:t>
            </a:r>
          </a:p>
          <a:p>
            <a:pPr>
              <a:buFont typeface="Arial" panose="020B0604020202020204" pitchFamily="34" charset="0"/>
              <a:buChar char="•֜䀈Ґ䀈"/>
            </a:pPr>
            <a:r>
              <a:rPr lang="en-US" b="1" i="0" dirty="0">
                <a:effectLst/>
                <a:latin typeface="Helvetica" pitchFamily="2" charset="0"/>
              </a:rPr>
              <a:t>There are no specific tests that aid in the evaluation of rectal prolapse itself.</a:t>
            </a:r>
          </a:p>
          <a:p>
            <a:r>
              <a:rPr lang="en-US" b="1" i="0" dirty="0">
                <a:effectLst/>
                <a:latin typeface="Helvetica" pitchFamily="2" charset="0"/>
              </a:rPr>
              <a:t>sweat chloride test for pediatric patients; as many as 11% of children with rectal prolapse have cystic fibrosis. </a:t>
            </a:r>
          </a:p>
          <a:p>
            <a:r>
              <a:rPr lang="en-US" b="1" i="0" dirty="0">
                <a:effectLst/>
                <a:latin typeface="Helvetica" pitchFamily="2" charset="0"/>
              </a:rPr>
              <a:t>stool examination and culture for infectious agents, particularly in pediatric patients.</a:t>
            </a:r>
            <a:r>
              <a:rPr lang="en-US" b="1" dirty="0">
                <a:latin typeface="Helvetica" pitchFamily="2" charset="0"/>
              </a:rPr>
              <a:t> </a:t>
            </a:r>
          </a:p>
          <a:p>
            <a:pPr>
              <a:buFont typeface="Wingdings" pitchFamily="2" charset="2"/>
              <a:buChar char="§֜䀈Ґ䀈"/>
            </a:pPr>
            <a:r>
              <a:rPr lang="en-US" b="1" dirty="0">
                <a:effectLst/>
                <a:latin typeface="Helvetica" pitchFamily="2" charset="0"/>
              </a:rPr>
              <a:t>II. Barium enema and  colonoscopy.</a:t>
            </a:r>
          </a:p>
          <a:p>
            <a:pPr>
              <a:buFont typeface="Wingdings" pitchFamily="2" charset="2"/>
              <a:buChar char="§֜䀈Ґ䀈"/>
            </a:pPr>
            <a:r>
              <a:rPr lang="en-US" b="1" dirty="0">
                <a:effectLst/>
                <a:latin typeface="Helvetica" pitchFamily="2" charset="0"/>
              </a:rPr>
              <a:t>III Video </a:t>
            </a:r>
            <a:r>
              <a:rPr lang="en-US" b="1" dirty="0" err="1">
                <a:effectLst/>
                <a:latin typeface="Helvetica" pitchFamily="2" charset="0"/>
              </a:rPr>
              <a:t>defecography</a:t>
            </a:r>
            <a:endParaRPr lang="en-US" b="1" dirty="0">
              <a:effectLst/>
              <a:latin typeface="Helvetica" pitchFamily="2" charset="0"/>
            </a:endParaRPr>
          </a:p>
          <a:p>
            <a:pPr>
              <a:buFont typeface="Wingdings" pitchFamily="2" charset="2"/>
              <a:buChar char="§֜䀈Ґ䀈"/>
            </a:pPr>
            <a:r>
              <a:rPr lang="en-US" b="1" dirty="0">
                <a:latin typeface="Helvetica" pitchFamily="2" charset="0"/>
              </a:rPr>
              <a:t>IV Rigid </a:t>
            </a:r>
            <a:r>
              <a:rPr lang="en-US" b="1" dirty="0" err="1">
                <a:latin typeface="Helvetica" pitchFamily="2" charset="0"/>
              </a:rPr>
              <a:t>proctosigmoidoscopy</a:t>
            </a:r>
            <a:r>
              <a:rPr lang="en-US" b="1" dirty="0">
                <a:latin typeface="Helvetica" pitchFamily="2" charset="0"/>
              </a:rPr>
              <a:t>.</a:t>
            </a:r>
          </a:p>
          <a:p>
            <a:pPr>
              <a:buFont typeface="Wingdings" pitchFamily="2" charset="2"/>
              <a:buChar char="§֜䀈Ґ䀈"/>
            </a:pPr>
            <a:r>
              <a:rPr lang="en-US" b="1" dirty="0">
                <a:effectLst/>
                <a:latin typeface="Helvetica" pitchFamily="2" charset="0"/>
              </a:rPr>
              <a:t>V </a:t>
            </a:r>
            <a:r>
              <a:rPr lang="en-US" b="1" dirty="0" err="1">
                <a:effectLst/>
                <a:latin typeface="Helvetica" pitchFamily="2" charset="0"/>
              </a:rPr>
              <a:t>Ano-rectal</a:t>
            </a:r>
            <a:r>
              <a:rPr lang="en-US" b="1" dirty="0">
                <a:effectLst/>
                <a:latin typeface="Helvetica" pitchFamily="2" charset="0"/>
              </a:rPr>
              <a:t> manometry.</a:t>
            </a:r>
          </a:p>
          <a:p>
            <a:pPr>
              <a:buFont typeface="Wingdings" pitchFamily="2" charset="2"/>
              <a:buChar char="§֜䀈Ґ䀈"/>
            </a:pPr>
            <a:r>
              <a:rPr lang="en-US" b="1" dirty="0">
                <a:latin typeface="Helvetica" pitchFamily="2" charset="0"/>
              </a:rPr>
              <a:t>VI  pudendal nerve terminal motor latency.</a:t>
            </a:r>
            <a:endParaRPr lang="en-US" b="1" dirty="0">
              <a:effectLst/>
              <a:latin typeface="Helvetica" pitchFamily="2" charset="0"/>
            </a:endParaRPr>
          </a:p>
          <a:p>
            <a:endParaRPr lang="en-US" b="1" dirty="0">
              <a:effectLst/>
            </a:endParaRPr>
          </a:p>
        </p:txBody>
      </p:sp>
    </p:spTree>
    <p:extLst>
      <p:ext uri="{BB962C8B-B14F-4D97-AF65-F5344CB8AC3E}">
        <p14:creationId xmlns:p14="http://schemas.microsoft.com/office/powerpoint/2010/main" val="148576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2E7C-F633-0647-A57D-4D402A177F97}"/>
              </a:ext>
            </a:extLst>
          </p:cNvPr>
          <p:cNvSpPr>
            <a:spLocks noGrp="1"/>
          </p:cNvSpPr>
          <p:nvPr>
            <p:ph type="title"/>
          </p:nvPr>
        </p:nvSpPr>
        <p:spPr>
          <a:xfrm>
            <a:off x="838200" y="233947"/>
            <a:ext cx="10515600" cy="768685"/>
          </a:xfrm>
        </p:spPr>
        <p:txBody>
          <a:bodyPr/>
          <a:lstStyle/>
          <a:p>
            <a:r>
              <a:rPr lang="en-US" b="1" dirty="0" err="1">
                <a:solidFill>
                  <a:schemeClr val="accent1"/>
                </a:solidFill>
              </a:rPr>
              <a:t>Defecographic</a:t>
            </a:r>
            <a:r>
              <a:rPr lang="en-US" b="1" dirty="0">
                <a:solidFill>
                  <a:schemeClr val="accent1"/>
                </a:solidFill>
              </a:rPr>
              <a:t> grading of rectal prolapse </a:t>
            </a:r>
          </a:p>
        </p:txBody>
      </p:sp>
      <p:sp>
        <p:nvSpPr>
          <p:cNvPr id="3" name="Content Placeholder 2">
            <a:extLst>
              <a:ext uri="{FF2B5EF4-FFF2-40B4-BE49-F238E27FC236}">
                <a16:creationId xmlns:a16="http://schemas.microsoft.com/office/drawing/2014/main" id="{188DABEB-4612-2840-AC70-D9A1F0EAE76A}"/>
              </a:ext>
            </a:extLst>
          </p:cNvPr>
          <p:cNvSpPr>
            <a:spLocks noGrp="1"/>
          </p:cNvSpPr>
          <p:nvPr>
            <p:ph idx="1"/>
          </p:nvPr>
        </p:nvSpPr>
        <p:spPr>
          <a:xfrm>
            <a:off x="838199" y="1253289"/>
            <a:ext cx="11009563" cy="5196974"/>
          </a:xfrm>
        </p:spPr>
        <p:txBody>
          <a:bodyPr>
            <a:normAutofit/>
          </a:bodyPr>
          <a:lstStyle/>
          <a:p>
            <a:pPr>
              <a:buFont typeface="Wingdings" pitchFamily="2" charset="2"/>
              <a:buChar char="§֜䀈Ґ䀈"/>
            </a:pPr>
            <a:r>
              <a:rPr lang="en-US" sz="3600" b="1" dirty="0"/>
              <a:t>N- Normal rectal fixation and sphincter relaxation and rectal emptying .</a:t>
            </a:r>
          </a:p>
          <a:p>
            <a:pPr>
              <a:buFont typeface="Wingdings" pitchFamily="2" charset="2"/>
              <a:buChar char="§֜䀈Ґ䀈"/>
            </a:pPr>
            <a:r>
              <a:rPr lang="en-US" sz="3600" b="1" dirty="0"/>
              <a:t>1- </a:t>
            </a:r>
            <a:r>
              <a:rPr lang="en-US" sz="3600" b="1" dirty="0" err="1"/>
              <a:t>Nonrelaxed</a:t>
            </a:r>
            <a:r>
              <a:rPr lang="en-US" sz="3600" b="1" dirty="0"/>
              <a:t> </a:t>
            </a:r>
            <a:r>
              <a:rPr lang="en-US" sz="3600" b="1" dirty="0" err="1"/>
              <a:t>puborectalis</a:t>
            </a:r>
            <a:r>
              <a:rPr lang="en-US" sz="3600" b="1" dirty="0"/>
              <a:t> .</a:t>
            </a:r>
          </a:p>
          <a:p>
            <a:pPr>
              <a:buFont typeface="Wingdings" pitchFamily="2" charset="2"/>
              <a:buChar char="§֜䀈Ґ䀈"/>
            </a:pPr>
            <a:r>
              <a:rPr lang="en-US" sz="3600" b="1" dirty="0"/>
              <a:t>2- Mild intussusception .</a:t>
            </a:r>
          </a:p>
          <a:p>
            <a:pPr>
              <a:buFont typeface="Wingdings" pitchFamily="2" charset="2"/>
              <a:buChar char="§֜䀈Ґ䀈"/>
            </a:pPr>
            <a:r>
              <a:rPr lang="en-US" sz="3600" b="1" dirty="0"/>
              <a:t>3- Moderate intussusception.</a:t>
            </a:r>
          </a:p>
          <a:p>
            <a:pPr>
              <a:buFont typeface="Wingdings" pitchFamily="2" charset="2"/>
              <a:buChar char="§֜䀈Ґ䀈"/>
            </a:pPr>
            <a:r>
              <a:rPr lang="en-US" sz="3600" b="1" dirty="0"/>
              <a:t>4- Sever intussusception.</a:t>
            </a:r>
          </a:p>
          <a:p>
            <a:pPr>
              <a:buFont typeface="Wingdings" pitchFamily="2" charset="2"/>
              <a:buChar char="§֜䀈Ґ䀈"/>
            </a:pPr>
            <a:r>
              <a:rPr lang="en-US" sz="3600" b="1" dirty="0"/>
              <a:t>5- Prolapse.</a:t>
            </a:r>
          </a:p>
          <a:p>
            <a:pPr>
              <a:buFont typeface="Wingdings" pitchFamily="2" charset="2"/>
              <a:buChar char="§֜䀈Ґ䀈"/>
            </a:pPr>
            <a:r>
              <a:rPr lang="en-US" sz="3600" b="1" dirty="0"/>
              <a:t>R- Rectocele</a:t>
            </a:r>
          </a:p>
          <a:p>
            <a:endParaRPr lang="en-US" sz="3600" b="1" dirty="0"/>
          </a:p>
        </p:txBody>
      </p:sp>
    </p:spTree>
    <p:extLst>
      <p:ext uri="{BB962C8B-B14F-4D97-AF65-F5344CB8AC3E}">
        <p14:creationId xmlns:p14="http://schemas.microsoft.com/office/powerpoint/2010/main" val="292454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79A126-57F6-154D-8571-7FF07194A742}"/>
              </a:ext>
            </a:extLst>
          </p:cNvPr>
          <p:cNvPicPr>
            <a:picLocks noChangeAspect="1"/>
          </p:cNvPicPr>
          <p:nvPr/>
        </p:nvPicPr>
        <p:blipFill>
          <a:blip r:embed="rId2"/>
          <a:stretch>
            <a:fillRect/>
          </a:stretch>
        </p:blipFill>
        <p:spPr>
          <a:xfrm>
            <a:off x="233947" y="367632"/>
            <a:ext cx="11229473" cy="5744745"/>
          </a:xfrm>
          <a:prstGeom prst="rect">
            <a:avLst/>
          </a:prstGeom>
        </p:spPr>
      </p:pic>
    </p:spTree>
    <p:extLst>
      <p:ext uri="{BB962C8B-B14F-4D97-AF65-F5344CB8AC3E}">
        <p14:creationId xmlns:p14="http://schemas.microsoft.com/office/powerpoint/2010/main" val="375523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10FE-A805-EB41-8918-C18AA68BFD8A}"/>
              </a:ext>
            </a:extLst>
          </p:cNvPr>
          <p:cNvSpPr>
            <a:spLocks noGrp="1"/>
          </p:cNvSpPr>
          <p:nvPr>
            <p:ph type="title"/>
          </p:nvPr>
        </p:nvSpPr>
        <p:spPr>
          <a:xfrm>
            <a:off x="654384" y="284079"/>
            <a:ext cx="11226800" cy="895158"/>
          </a:xfrm>
        </p:spPr>
        <p:txBody>
          <a:bodyPr/>
          <a:lstStyle/>
          <a:p>
            <a:r>
              <a:rPr lang="en-US" b="1" dirty="0">
                <a:solidFill>
                  <a:srgbClr val="C00000"/>
                </a:solidFill>
              </a:rPr>
              <a:t>Complications of full thickness rectal prolapse</a:t>
            </a:r>
          </a:p>
        </p:txBody>
      </p:sp>
      <p:sp>
        <p:nvSpPr>
          <p:cNvPr id="3" name="Content Placeholder 2">
            <a:extLst>
              <a:ext uri="{FF2B5EF4-FFF2-40B4-BE49-F238E27FC236}">
                <a16:creationId xmlns:a16="http://schemas.microsoft.com/office/drawing/2014/main" id="{0892D690-6948-654A-BB1C-EE55468B48D2}"/>
              </a:ext>
            </a:extLst>
          </p:cNvPr>
          <p:cNvSpPr>
            <a:spLocks noGrp="1"/>
          </p:cNvSpPr>
          <p:nvPr>
            <p:ph idx="1"/>
          </p:nvPr>
        </p:nvSpPr>
        <p:spPr>
          <a:xfrm>
            <a:off x="654384" y="1179237"/>
            <a:ext cx="11093116" cy="5321158"/>
          </a:xfrm>
        </p:spPr>
        <p:txBody>
          <a:bodyPr>
            <a:normAutofit/>
          </a:bodyPr>
          <a:lstStyle/>
          <a:p>
            <a:pPr>
              <a:buFont typeface="Wingdings" pitchFamily="2" charset="2"/>
              <a:buChar char="Ø֜䀈Ґ䀈"/>
            </a:pPr>
            <a:r>
              <a:rPr lang="en-US" sz="4000" b="1" dirty="0">
                <a:solidFill>
                  <a:schemeClr val="accent1"/>
                </a:solidFill>
              </a:rPr>
              <a:t> Ulceration </a:t>
            </a:r>
          </a:p>
          <a:p>
            <a:pPr>
              <a:buFont typeface="Wingdings" pitchFamily="2" charset="2"/>
              <a:buChar char="Ø֜䀈Ґ䀈"/>
            </a:pPr>
            <a:r>
              <a:rPr lang="en-US" sz="4000" b="1" dirty="0">
                <a:solidFill>
                  <a:schemeClr val="accent1"/>
                </a:solidFill>
              </a:rPr>
              <a:t>Strangulation </a:t>
            </a:r>
          </a:p>
          <a:p>
            <a:pPr>
              <a:buFont typeface="Wingdings" pitchFamily="2" charset="2"/>
              <a:buChar char="Ø֜䀈Ґ䀈"/>
            </a:pPr>
            <a:r>
              <a:rPr lang="en-US" sz="4000" b="1" dirty="0">
                <a:solidFill>
                  <a:schemeClr val="accent1"/>
                </a:solidFill>
              </a:rPr>
              <a:t>Fecal and urinary incontinence</a:t>
            </a:r>
          </a:p>
          <a:p>
            <a:pPr>
              <a:buFont typeface="Wingdings" pitchFamily="2" charset="2"/>
              <a:buChar char="Ø֜䀈Ґ䀈"/>
            </a:pPr>
            <a:r>
              <a:rPr lang="en-US" sz="4000" b="1" dirty="0">
                <a:solidFill>
                  <a:schemeClr val="accent1"/>
                </a:solidFill>
              </a:rPr>
              <a:t> Spontaneous rupture and </a:t>
            </a:r>
            <a:r>
              <a:rPr lang="en-US" sz="4000" b="1" dirty="0" err="1">
                <a:solidFill>
                  <a:schemeClr val="accent1"/>
                </a:solidFill>
              </a:rPr>
              <a:t>eviseration</a:t>
            </a:r>
            <a:r>
              <a:rPr lang="en-US" sz="4000" b="1" dirty="0">
                <a:solidFill>
                  <a:schemeClr val="accent1"/>
                </a:solidFill>
              </a:rPr>
              <a:t>.</a:t>
            </a:r>
          </a:p>
          <a:p>
            <a:pPr>
              <a:buFont typeface="Wingdings" pitchFamily="2" charset="2"/>
              <a:buChar char="Ø֜䀈Ґ䀈"/>
            </a:pPr>
            <a:endParaRPr lang="en-US" sz="4000" b="1" dirty="0">
              <a:solidFill>
                <a:schemeClr val="accent1"/>
              </a:solidFill>
            </a:endParaRPr>
          </a:p>
          <a:p>
            <a:pPr>
              <a:buFont typeface="Wingdings" pitchFamily="2" charset="2"/>
              <a:buChar char="Ø֜䀈Ґ䀈"/>
            </a:pPr>
            <a:endParaRPr lang="en-US" sz="4000" b="1" dirty="0">
              <a:solidFill>
                <a:schemeClr val="accent1"/>
              </a:solidFill>
            </a:endParaRPr>
          </a:p>
        </p:txBody>
      </p:sp>
    </p:spTree>
    <p:extLst>
      <p:ext uri="{BB962C8B-B14F-4D97-AF65-F5344CB8AC3E}">
        <p14:creationId xmlns:p14="http://schemas.microsoft.com/office/powerpoint/2010/main" val="128995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5D0F72D-B9B9-2849-BBD0-3CD861AEDA4B}"/>
              </a:ext>
            </a:extLst>
          </p:cNvPr>
          <p:cNvPicPr>
            <a:picLocks noGrp="1" noChangeAspect="1"/>
          </p:cNvPicPr>
          <p:nvPr>
            <p:ph sz="half" idx="1"/>
          </p:nvPr>
        </p:nvPicPr>
        <p:blipFill>
          <a:blip r:embed="rId2"/>
          <a:stretch>
            <a:fillRect/>
          </a:stretch>
        </p:blipFill>
        <p:spPr>
          <a:xfrm>
            <a:off x="217237" y="1052764"/>
            <a:ext cx="5802563" cy="5547894"/>
          </a:xfrm>
          <a:prstGeom prst="rect">
            <a:avLst/>
          </a:prstGeom>
        </p:spPr>
      </p:pic>
      <p:pic>
        <p:nvPicPr>
          <p:cNvPr id="17" name="Content Placeholder 16">
            <a:extLst>
              <a:ext uri="{FF2B5EF4-FFF2-40B4-BE49-F238E27FC236}">
                <a16:creationId xmlns:a16="http://schemas.microsoft.com/office/drawing/2014/main" id="{B5390293-B06B-BC4E-B834-9855DB72AD0A}"/>
              </a:ext>
            </a:extLst>
          </p:cNvPr>
          <p:cNvPicPr>
            <a:picLocks noGrp="1" noChangeAspect="1"/>
          </p:cNvPicPr>
          <p:nvPr>
            <p:ph sz="half" idx="2"/>
          </p:nvPr>
        </p:nvPicPr>
        <p:blipFill>
          <a:blip r:embed="rId3"/>
          <a:stretch>
            <a:fillRect/>
          </a:stretch>
        </p:blipFill>
        <p:spPr>
          <a:xfrm>
            <a:off x="6299868" y="1052764"/>
            <a:ext cx="5748421" cy="5547894"/>
          </a:xfrm>
          <a:prstGeom prst="rect">
            <a:avLst/>
          </a:prstGeom>
        </p:spPr>
      </p:pic>
    </p:spTree>
    <p:extLst>
      <p:ext uri="{BB962C8B-B14F-4D97-AF65-F5344CB8AC3E}">
        <p14:creationId xmlns:p14="http://schemas.microsoft.com/office/powerpoint/2010/main" val="215569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B06E686-F6B1-A445-9714-87938506A50A}"/>
              </a:ext>
            </a:extLst>
          </p:cNvPr>
          <p:cNvPicPr>
            <a:picLocks noGrp="1" noChangeAspect="1"/>
          </p:cNvPicPr>
          <p:nvPr>
            <p:ph sz="half" idx="1"/>
          </p:nvPr>
        </p:nvPicPr>
        <p:blipFill>
          <a:blip r:embed="rId2"/>
          <a:stretch>
            <a:fillRect/>
          </a:stretch>
        </p:blipFill>
        <p:spPr>
          <a:xfrm>
            <a:off x="838200" y="350921"/>
            <a:ext cx="11159958" cy="6166184"/>
          </a:xfrm>
          <a:prstGeom prst="rect">
            <a:avLst/>
          </a:prstGeom>
        </p:spPr>
      </p:pic>
    </p:spTree>
    <p:extLst>
      <p:ext uri="{BB962C8B-B14F-4D97-AF65-F5344CB8AC3E}">
        <p14:creationId xmlns:p14="http://schemas.microsoft.com/office/powerpoint/2010/main" val="154322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B306-BC52-2345-B6CF-CCB13385AEBF}"/>
              </a:ext>
            </a:extLst>
          </p:cNvPr>
          <p:cNvSpPr>
            <a:spLocks noGrp="1"/>
          </p:cNvSpPr>
          <p:nvPr>
            <p:ph type="title"/>
          </p:nvPr>
        </p:nvSpPr>
        <p:spPr>
          <a:xfrm>
            <a:off x="838200" y="167105"/>
            <a:ext cx="10515600" cy="868949"/>
          </a:xfrm>
        </p:spPr>
        <p:txBody>
          <a:bodyPr/>
          <a:lstStyle/>
          <a:p>
            <a:r>
              <a:rPr lang="en-US" b="1" dirty="0">
                <a:solidFill>
                  <a:schemeClr val="accent1"/>
                </a:solidFill>
              </a:rPr>
              <a:t>Treatment of full thickness </a:t>
            </a:r>
          </a:p>
        </p:txBody>
      </p:sp>
      <p:sp>
        <p:nvSpPr>
          <p:cNvPr id="3" name="Content Placeholder 2">
            <a:extLst>
              <a:ext uri="{FF2B5EF4-FFF2-40B4-BE49-F238E27FC236}">
                <a16:creationId xmlns:a16="http://schemas.microsoft.com/office/drawing/2014/main" id="{0D4F32B3-A4F6-EB44-8BAB-3BA3024BA8B1}"/>
              </a:ext>
            </a:extLst>
          </p:cNvPr>
          <p:cNvSpPr>
            <a:spLocks noGrp="1"/>
          </p:cNvSpPr>
          <p:nvPr>
            <p:ph idx="1"/>
          </p:nvPr>
        </p:nvSpPr>
        <p:spPr>
          <a:xfrm>
            <a:off x="133685" y="1036054"/>
            <a:ext cx="11914604" cy="5821946"/>
          </a:xfrm>
        </p:spPr>
        <p:txBody>
          <a:bodyPr>
            <a:noAutofit/>
          </a:bodyPr>
          <a:lstStyle/>
          <a:p>
            <a:pPr algn="just">
              <a:buFont typeface="Wingdings" pitchFamily="2" charset="2"/>
              <a:buChar char="v薜䀡蒐䀡"/>
            </a:pPr>
            <a:r>
              <a:rPr lang="en-US" sz="4000" b="1" dirty="0">
                <a:solidFill>
                  <a:srgbClr val="C00000"/>
                </a:solidFill>
              </a:rPr>
              <a:t>Non operative management</a:t>
            </a:r>
            <a:r>
              <a:rPr lang="en-US" sz="3200" dirty="0"/>
              <a:t>: </a:t>
            </a:r>
          </a:p>
          <a:p>
            <a:pPr algn="just">
              <a:buFont typeface="Arial" panose="020B0604020202020204" pitchFamily="34" charset="0"/>
              <a:buChar char="•薜䀡蒐䀡"/>
            </a:pPr>
            <a:r>
              <a:rPr lang="en-US" sz="3200" dirty="0"/>
              <a:t> </a:t>
            </a:r>
            <a:r>
              <a:rPr lang="en-US" sz="3200" b="0" i="0" dirty="0">
                <a:effectLst/>
                <a:latin typeface="Helvetica" pitchFamily="2" charset="0"/>
              </a:rPr>
              <a:t>Generally, a prolapsed rectum can be reduced with gentle digital pressure; an incarcerated rectal prolapse is rare. </a:t>
            </a:r>
            <a:endParaRPr lang="en-US" sz="3200" dirty="0">
              <a:effectLst/>
            </a:endParaRPr>
          </a:p>
          <a:p>
            <a:pPr algn="just">
              <a:buFont typeface="Arial" panose="020B0604020202020204" pitchFamily="34" charset="0"/>
              <a:buChar char="•薜䀡蒐䀡"/>
            </a:pPr>
            <a:r>
              <a:rPr lang="en-US" sz="3200" b="0" i="0" dirty="0">
                <a:effectLst/>
                <a:latin typeface="Helvetica" pitchFamily="2" charset="0"/>
              </a:rPr>
              <a:t>Although no medical treatment is available for rectal prolapse, internal prolapse should always be first treated medically with bulking agents, stool softeners, and suppositories or enemas. </a:t>
            </a:r>
            <a:endParaRPr lang="en-US" sz="3200" dirty="0">
              <a:effectLst/>
            </a:endParaRPr>
          </a:p>
          <a:p>
            <a:pPr algn="just">
              <a:buFont typeface="Arial" panose="020B0604020202020204" pitchFamily="34" charset="0"/>
              <a:buChar char="•薜䀡蒐䀡"/>
            </a:pPr>
            <a:r>
              <a:rPr lang="en-US" sz="3200" b="0" i="0" dirty="0">
                <a:effectLst/>
                <a:latin typeface="Helvetica" pitchFamily="2" charset="0"/>
              </a:rPr>
              <a:t>Biofeedback may be helpful if paradoxical pelvic floor contraction also exists.</a:t>
            </a:r>
            <a:endParaRPr lang="en-US" sz="3200" dirty="0">
              <a:effectLst/>
            </a:endParaRPr>
          </a:p>
          <a:p>
            <a:pPr algn="just">
              <a:buFont typeface="Arial" panose="020B0604020202020204" pitchFamily="34" charset="0"/>
              <a:buChar char="•薜䀡蒐䀡"/>
            </a:pPr>
            <a:r>
              <a:rPr lang="en-US" sz="3200" b="0" i="0" dirty="0">
                <a:effectLst/>
                <a:latin typeface="Helvetica" pitchFamily="2" charset="0"/>
              </a:rPr>
              <a:t>Contributing factors, such as constipation and diarrhea, should be addressed and eliminated if possible.</a:t>
            </a:r>
            <a:endParaRPr lang="en-US" sz="3200" dirty="0">
              <a:effectLst/>
            </a:endParaRPr>
          </a:p>
          <a:p>
            <a:pPr algn="just">
              <a:buFont typeface="Arial" panose="020B0604020202020204" pitchFamily="34" charset="0"/>
              <a:buChar char="•薜䀡蒐䀡"/>
            </a:pPr>
            <a:endParaRPr lang="en-US" sz="3200" dirty="0"/>
          </a:p>
        </p:txBody>
      </p:sp>
    </p:spTree>
    <p:extLst>
      <p:ext uri="{BB962C8B-B14F-4D97-AF65-F5344CB8AC3E}">
        <p14:creationId xmlns:p14="http://schemas.microsoft.com/office/powerpoint/2010/main" val="3959171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378A0-535D-5846-8549-77A73BE2BAD3}"/>
              </a:ext>
            </a:extLst>
          </p:cNvPr>
          <p:cNvSpPr>
            <a:spLocks noGrp="1"/>
          </p:cNvSpPr>
          <p:nvPr>
            <p:ph idx="1"/>
          </p:nvPr>
        </p:nvSpPr>
        <p:spPr>
          <a:xfrm>
            <a:off x="250657" y="0"/>
            <a:ext cx="11740816" cy="6707605"/>
          </a:xfrm>
        </p:spPr>
        <p:txBody>
          <a:bodyPr>
            <a:noAutofit/>
          </a:bodyPr>
          <a:lstStyle/>
          <a:p>
            <a:pPr algn="just">
              <a:buFont typeface="Wingdings" pitchFamily="2" charset="2"/>
              <a:buChar char="v薜䀡蒐䀡"/>
            </a:pPr>
            <a:r>
              <a:rPr lang="en-US" sz="4000" b="1" dirty="0">
                <a:solidFill>
                  <a:srgbClr val="C00000"/>
                </a:solidFill>
              </a:rPr>
              <a:t> Surgical treatment</a:t>
            </a:r>
          </a:p>
          <a:p>
            <a:pPr algn="just">
              <a:buFont typeface="Arial" panose="020B0604020202020204" pitchFamily="34" charset="0"/>
              <a:buChar char="•薜䀡蒐䀡"/>
            </a:pPr>
            <a:r>
              <a:rPr lang="en-US" sz="3200" b="1" i="0" dirty="0">
                <a:effectLst/>
                <a:latin typeface="Helvetica" pitchFamily="2" charset="0"/>
              </a:rPr>
              <a:t>The aims of surgical treatment  are to control the prolapse, , to restore continence, and to prevent constipation</a:t>
            </a:r>
          </a:p>
          <a:p>
            <a:pPr algn="just">
              <a:buFont typeface="Arial" panose="020B0604020202020204" pitchFamily="34" charset="0"/>
              <a:buChar char="•薜䀡蒐䀡"/>
            </a:pPr>
            <a:r>
              <a:rPr lang="en-US" sz="3200" b="1" i="0" dirty="0">
                <a:effectLst/>
                <a:latin typeface="Helvetica" pitchFamily="2" charset="0"/>
              </a:rPr>
              <a:t>Surgical treatments can be divided into two categories according to the approach used to repair the rectal prolapse: abdominal procedures and perineal procedures.</a:t>
            </a:r>
            <a:endParaRPr lang="en-US" sz="3200" b="1" dirty="0">
              <a:effectLst/>
            </a:endParaRPr>
          </a:p>
          <a:p>
            <a:pPr algn="just">
              <a:buFont typeface="Arial" panose="020B0604020202020204" pitchFamily="34" charset="0"/>
              <a:buChar char="•薜䀡蒐䀡"/>
            </a:pPr>
            <a:r>
              <a:rPr lang="en-US" sz="3200" b="1" i="0" dirty="0">
                <a:effectLst/>
                <a:latin typeface="Helvetica" pitchFamily="2" charset="0"/>
              </a:rPr>
              <a:t>The choice between an abdominal procedure and a perineal procedure is mainly dictated by the patient’s age and </a:t>
            </a:r>
            <a:r>
              <a:rPr lang="en-US" sz="3200" b="1" i="0" dirty="0" err="1">
                <a:effectLst/>
                <a:latin typeface="Helvetica" pitchFamily="2" charset="0"/>
              </a:rPr>
              <a:t>comorbidities</a:t>
            </a:r>
            <a:r>
              <a:rPr lang="en-US" sz="3200" b="1" i="0" dirty="0">
                <a:effectLst/>
                <a:latin typeface="Helvetica" pitchFamily="2" charset="0"/>
              </a:rPr>
              <a:t>.</a:t>
            </a:r>
            <a:endParaRPr lang="en-US" sz="3200" b="1" dirty="0">
              <a:effectLst/>
            </a:endParaRPr>
          </a:p>
          <a:p>
            <a:pPr algn="just">
              <a:buFont typeface="Arial" panose="020B0604020202020204" pitchFamily="34" charset="0"/>
              <a:buChar char="•薜䀡蒐䀡"/>
            </a:pPr>
            <a:r>
              <a:rPr lang="en-US" sz="3200" b="1" i="0" dirty="0">
                <a:effectLst/>
                <a:latin typeface="Helvetica" pitchFamily="2" charset="0"/>
              </a:rPr>
              <a:t>the abdominal procedures have a lower recurrence rate but a higher morbidity. </a:t>
            </a:r>
            <a:endParaRPr lang="en-US" sz="3200" b="1" dirty="0">
              <a:effectLst/>
            </a:endParaRPr>
          </a:p>
          <a:p>
            <a:pPr algn="just">
              <a:buFont typeface="Arial" panose="020B0604020202020204" pitchFamily="34" charset="0"/>
              <a:buChar char="•薜䀡蒐䀡"/>
            </a:pPr>
            <a:endParaRPr lang="en-US" b="1" dirty="0">
              <a:effectLst/>
            </a:endParaRPr>
          </a:p>
          <a:p>
            <a:pPr algn="just">
              <a:buFont typeface="Arial" panose="020B0604020202020204" pitchFamily="34" charset="0"/>
              <a:buChar char="•薜䀡蒐䀡"/>
            </a:pPr>
            <a:endParaRPr lang="en-US" b="1" dirty="0"/>
          </a:p>
        </p:txBody>
      </p:sp>
    </p:spTree>
    <p:extLst>
      <p:ext uri="{BB962C8B-B14F-4D97-AF65-F5344CB8AC3E}">
        <p14:creationId xmlns:p14="http://schemas.microsoft.com/office/powerpoint/2010/main" val="60621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79BBB-7C78-AC4D-9AAE-F39603F99EF8}"/>
              </a:ext>
            </a:extLst>
          </p:cNvPr>
          <p:cNvSpPr>
            <a:spLocks noGrp="1"/>
          </p:cNvSpPr>
          <p:nvPr>
            <p:ph idx="1"/>
          </p:nvPr>
        </p:nvSpPr>
        <p:spPr>
          <a:xfrm>
            <a:off x="501316" y="484605"/>
            <a:ext cx="11496842" cy="5692358"/>
          </a:xfrm>
        </p:spPr>
        <p:txBody>
          <a:bodyPr>
            <a:normAutofit/>
          </a:bodyPr>
          <a:lstStyle/>
          <a:p>
            <a:pPr algn="just">
              <a:buFont typeface="Arial" panose="020B0604020202020204" pitchFamily="34" charset="0"/>
              <a:buChar char="•薜䀡蒐䀡"/>
            </a:pPr>
            <a:r>
              <a:rPr lang="en-US" sz="3200" b="1" i="0" dirty="0">
                <a:effectLst/>
                <a:latin typeface="Helvetica" pitchFamily="2" charset="0"/>
              </a:rPr>
              <a:t>Accordingly, older, debilitated patients (whose life expectancy is shorter) are generally treated with perineal procedures, whereas younger, healthier patients are typically treated with abdominal procedures.</a:t>
            </a:r>
          </a:p>
          <a:p>
            <a:pPr algn="just">
              <a:buFont typeface="Arial" panose="020B0604020202020204" pitchFamily="34" charset="0"/>
              <a:buChar char="•薜䀡蒐䀡"/>
            </a:pPr>
            <a:r>
              <a:rPr lang="en-US" sz="3200" b="1" dirty="0">
                <a:latin typeface="Helvetica" pitchFamily="2" charset="0"/>
              </a:rPr>
              <a:t>In young male, abdominal repairs carry a risk of injury to pelvic nerve  leading to sexual impotence. So perineal approach is better.</a:t>
            </a:r>
            <a:endParaRPr lang="en-US" sz="3200" b="1" dirty="0">
              <a:effectLst/>
            </a:endParaRPr>
          </a:p>
          <a:p>
            <a:pPr algn="just">
              <a:buFont typeface="Arial" panose="020B0604020202020204" pitchFamily="34" charset="0"/>
              <a:buChar char="•薜䀡蒐䀡"/>
            </a:pPr>
            <a:r>
              <a:rPr lang="en-US" sz="3200" b="1" i="0" dirty="0">
                <a:effectLst/>
                <a:latin typeface="Helvetica" pitchFamily="2" charset="0"/>
              </a:rPr>
              <a:t>Surgical therapy for internal prolapse is usually avoided because results are poor, with durable relief of symptoms occurring in fewer than 50% of patients.</a:t>
            </a:r>
            <a:endParaRPr lang="en-US" sz="3200" b="1" dirty="0"/>
          </a:p>
        </p:txBody>
      </p:sp>
    </p:spTree>
    <p:extLst>
      <p:ext uri="{BB962C8B-B14F-4D97-AF65-F5344CB8AC3E}">
        <p14:creationId xmlns:p14="http://schemas.microsoft.com/office/powerpoint/2010/main" val="371776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43C9-1DD8-894C-A431-C80A46E85ED2}"/>
              </a:ext>
            </a:extLst>
          </p:cNvPr>
          <p:cNvSpPr>
            <a:spLocks noGrp="1"/>
          </p:cNvSpPr>
          <p:nvPr>
            <p:ph type="title"/>
          </p:nvPr>
        </p:nvSpPr>
        <p:spPr>
          <a:xfrm>
            <a:off x="838200" y="1"/>
            <a:ext cx="10515600" cy="635000"/>
          </a:xfrm>
        </p:spPr>
        <p:txBody>
          <a:bodyPr>
            <a:noAutofit/>
          </a:bodyPr>
          <a:lstStyle/>
          <a:p>
            <a:r>
              <a:rPr lang="en-US" b="1" dirty="0">
                <a:solidFill>
                  <a:srgbClr val="C00000"/>
                </a:solidFill>
              </a:rPr>
              <a:t>Abdominal procedures</a:t>
            </a:r>
          </a:p>
        </p:txBody>
      </p:sp>
      <p:sp>
        <p:nvSpPr>
          <p:cNvPr id="3" name="Content Placeholder 2">
            <a:extLst>
              <a:ext uri="{FF2B5EF4-FFF2-40B4-BE49-F238E27FC236}">
                <a16:creationId xmlns:a16="http://schemas.microsoft.com/office/drawing/2014/main" id="{C43D53F8-A1C1-7F4B-A2F9-13A64CA97B24}"/>
              </a:ext>
            </a:extLst>
          </p:cNvPr>
          <p:cNvSpPr>
            <a:spLocks noGrp="1"/>
          </p:cNvSpPr>
          <p:nvPr>
            <p:ph idx="1"/>
          </p:nvPr>
        </p:nvSpPr>
        <p:spPr>
          <a:xfrm>
            <a:off x="451184" y="635000"/>
            <a:ext cx="11313028" cy="5765132"/>
          </a:xfrm>
        </p:spPr>
        <p:txBody>
          <a:bodyPr>
            <a:noAutofit/>
          </a:bodyPr>
          <a:lstStyle/>
          <a:p>
            <a:pPr algn="just">
              <a:buFont typeface="Wingdings" pitchFamily="2" charset="2"/>
              <a:buChar char="§薜䀡蒐䀡"/>
            </a:pPr>
            <a:r>
              <a:rPr lang="en-US" sz="3200" b="1" i="0" dirty="0">
                <a:effectLst/>
                <a:latin typeface="+mj-lt"/>
              </a:rPr>
              <a:t>abdominal repairs are typically performed in younger, healthier patients, whose life expectancy is longer. </a:t>
            </a:r>
            <a:endParaRPr lang="en-US" sz="3200" b="1" dirty="0">
              <a:effectLst/>
              <a:latin typeface="+mj-lt"/>
            </a:endParaRPr>
          </a:p>
          <a:p>
            <a:pPr algn="just">
              <a:buFont typeface="Wingdings" pitchFamily="2" charset="2"/>
              <a:buChar char="§薜䀡蒐䀡"/>
            </a:pPr>
            <a:r>
              <a:rPr lang="en-US" sz="3200" b="1" i="0" dirty="0">
                <a:effectLst/>
                <a:latin typeface="+mj-lt"/>
              </a:rPr>
              <a:t>The choice of abdominal procedure is often dictated by the extent of the associated constipation and by the surgeon’s preference,  The main abdominal procedures include: </a:t>
            </a:r>
          </a:p>
          <a:p>
            <a:pPr algn="just">
              <a:buFont typeface="Wingdings" pitchFamily="2" charset="2"/>
              <a:buChar char="§薜䀡蒐䀡"/>
            </a:pPr>
            <a:endParaRPr lang="en-US" sz="3200" b="1" i="0" dirty="0">
              <a:effectLst/>
              <a:latin typeface="+mj-lt"/>
            </a:endParaRPr>
          </a:p>
          <a:p>
            <a:pPr algn="just">
              <a:buFont typeface="Wingdings" pitchFamily="2" charset="2"/>
              <a:buChar char="Ø薜䀡蒐䀡"/>
            </a:pPr>
            <a:r>
              <a:rPr lang="en-US" sz="3200" b="1" dirty="0">
                <a:solidFill>
                  <a:schemeClr val="accent1"/>
                </a:solidFill>
                <a:latin typeface="+mj-lt"/>
              </a:rPr>
              <a:t>Anterior resection:</a:t>
            </a:r>
            <a:r>
              <a:rPr lang="en-US" sz="3200" b="1" dirty="0">
                <a:latin typeface="+mj-lt"/>
              </a:rPr>
              <a:t> </a:t>
            </a:r>
            <a:r>
              <a:rPr lang="en-US" sz="3200" b="1" i="0" dirty="0">
                <a:effectLst/>
                <a:latin typeface="+mj-lt"/>
              </a:rPr>
              <a:t>Patients with rectal prolapse and constipation often have a redundant colon, and some surgeons believe that resection of this alleviates constipation and decreases recurrence of rectal prolapse.</a:t>
            </a:r>
          </a:p>
        </p:txBody>
      </p:sp>
    </p:spTree>
    <p:extLst>
      <p:ext uri="{BB962C8B-B14F-4D97-AF65-F5344CB8AC3E}">
        <p14:creationId xmlns:p14="http://schemas.microsoft.com/office/powerpoint/2010/main" val="108886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F93-0EE3-8E4C-9D3B-EA42FF105A3D}"/>
              </a:ext>
            </a:extLst>
          </p:cNvPr>
          <p:cNvSpPr>
            <a:spLocks noGrp="1"/>
          </p:cNvSpPr>
          <p:nvPr>
            <p:ph type="title"/>
          </p:nvPr>
        </p:nvSpPr>
        <p:spPr>
          <a:xfrm>
            <a:off x="838200" y="1"/>
            <a:ext cx="10515600" cy="651710"/>
          </a:xfrm>
        </p:spPr>
        <p:txBody>
          <a:bodyPr>
            <a:noAutofit/>
          </a:bodyPr>
          <a:lstStyle/>
          <a:p>
            <a:r>
              <a:rPr lang="en-US" b="1" dirty="0">
                <a:solidFill>
                  <a:schemeClr val="accent1"/>
                </a:solidFill>
              </a:rPr>
              <a:t>Pathophysiology</a:t>
            </a:r>
          </a:p>
        </p:txBody>
      </p:sp>
      <p:sp>
        <p:nvSpPr>
          <p:cNvPr id="4" name="Content Placeholder 3">
            <a:extLst>
              <a:ext uri="{FF2B5EF4-FFF2-40B4-BE49-F238E27FC236}">
                <a16:creationId xmlns:a16="http://schemas.microsoft.com/office/drawing/2014/main" id="{23203559-4674-B946-90F1-22012E72253E}"/>
              </a:ext>
            </a:extLst>
          </p:cNvPr>
          <p:cNvSpPr>
            <a:spLocks noGrp="1"/>
          </p:cNvSpPr>
          <p:nvPr>
            <p:ph idx="1"/>
          </p:nvPr>
        </p:nvSpPr>
        <p:spPr>
          <a:xfrm>
            <a:off x="484605" y="1019341"/>
            <a:ext cx="11707395" cy="5838659"/>
          </a:xfrm>
        </p:spPr>
        <p:txBody>
          <a:bodyPr>
            <a:noAutofit/>
          </a:bodyPr>
          <a:lstStyle/>
          <a:p>
            <a:pPr algn="just">
              <a:buFont typeface="Wingdings" pitchFamily="2" charset="2"/>
              <a:buChar char="§䖜䀑䒐䀑"/>
            </a:pPr>
            <a:r>
              <a:rPr lang="en-US" sz="3200" b="1" i="0" dirty="0">
                <a:effectLst/>
                <a:latin typeface="Helvetica" pitchFamily="2" charset="0"/>
              </a:rPr>
              <a:t>There are two main theories, which essentially are different ways of expressing the same idea.</a:t>
            </a:r>
          </a:p>
          <a:p>
            <a:pPr algn="just">
              <a:buFont typeface="Wingdings" pitchFamily="2" charset="2"/>
              <a:buChar char="§䖜䀑䒐䀑"/>
            </a:pPr>
            <a:endParaRPr lang="en-US" sz="3200" b="1" dirty="0">
              <a:effectLst/>
            </a:endParaRPr>
          </a:p>
          <a:p>
            <a:pPr algn="just">
              <a:buFont typeface="Wingdings" pitchFamily="2" charset="2"/>
              <a:buChar char="§䖜䀑䒐䀑"/>
            </a:pPr>
            <a:r>
              <a:rPr lang="en-US" sz="3200" b="1" i="0" dirty="0">
                <a:effectLst/>
                <a:latin typeface="Helvetica" pitchFamily="2" charset="0"/>
              </a:rPr>
              <a:t>The first theory postulates that rectal prolapse is a sliding hernia through a defect in the pelvic fascia. </a:t>
            </a:r>
            <a:endParaRPr lang="en-US" sz="3200" b="1" dirty="0">
              <a:effectLst/>
            </a:endParaRPr>
          </a:p>
          <a:p>
            <a:pPr algn="just">
              <a:buFont typeface="Wingdings" pitchFamily="2" charset="2"/>
              <a:buChar char="§䖜䀑䒐䀑"/>
            </a:pPr>
            <a:r>
              <a:rPr lang="en-US" sz="3200" b="1" i="0" dirty="0">
                <a:effectLst/>
                <a:latin typeface="Helvetica" pitchFamily="2" charset="0"/>
              </a:rPr>
              <a:t>The second theory holds that rectal prolapse starts as a circumferential internal intussusception of the rectum beginning 6-8 cm proximal to the anal verge. With time and straining, this progresses to full-thickness rectal prolapse, though some patients never progress beyond this stage.</a:t>
            </a:r>
            <a:endParaRPr lang="en-US" sz="3200" b="1" dirty="0">
              <a:effectLst/>
            </a:endParaRPr>
          </a:p>
          <a:p>
            <a:pPr algn="just">
              <a:buFont typeface="Wingdings" pitchFamily="2" charset="2"/>
              <a:buChar char="§䖜䀑䒐䀑"/>
            </a:pPr>
            <a:endParaRPr lang="en-US" sz="3200" b="1" dirty="0"/>
          </a:p>
        </p:txBody>
      </p:sp>
    </p:spTree>
    <p:extLst>
      <p:ext uri="{BB962C8B-B14F-4D97-AF65-F5344CB8AC3E}">
        <p14:creationId xmlns:p14="http://schemas.microsoft.com/office/powerpoint/2010/main" val="15282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D1D59-E8DC-D847-8C15-E833ADD51D4D}"/>
              </a:ext>
            </a:extLst>
          </p:cNvPr>
          <p:cNvSpPr>
            <a:spLocks noGrp="1"/>
          </p:cNvSpPr>
          <p:nvPr>
            <p:ph idx="1"/>
          </p:nvPr>
        </p:nvSpPr>
        <p:spPr>
          <a:xfrm>
            <a:off x="434475" y="434474"/>
            <a:ext cx="11296314" cy="5742489"/>
          </a:xfrm>
        </p:spPr>
        <p:txBody>
          <a:bodyPr>
            <a:normAutofit/>
          </a:bodyPr>
          <a:lstStyle/>
          <a:p>
            <a:pPr algn="just">
              <a:buFont typeface="Wingdings" pitchFamily="2" charset="2"/>
              <a:buChar char="Ø薜䀡蒐䀡"/>
            </a:pPr>
            <a:r>
              <a:rPr lang="en-US" sz="3200" b="1" dirty="0" err="1">
                <a:solidFill>
                  <a:schemeClr val="accent1"/>
                </a:solidFill>
                <a:latin typeface="+mj-lt"/>
              </a:rPr>
              <a:t>Marlex</a:t>
            </a:r>
            <a:r>
              <a:rPr lang="en-US" sz="3200" b="1" dirty="0">
                <a:solidFill>
                  <a:schemeClr val="accent1"/>
                </a:solidFill>
                <a:latin typeface="+mj-lt"/>
              </a:rPr>
              <a:t> </a:t>
            </a:r>
            <a:r>
              <a:rPr lang="en-US" sz="3200" b="1" dirty="0" err="1">
                <a:solidFill>
                  <a:schemeClr val="accent1"/>
                </a:solidFill>
                <a:latin typeface="+mj-lt"/>
              </a:rPr>
              <a:t>rectopexy</a:t>
            </a:r>
            <a:r>
              <a:rPr lang="en-US" sz="3200" b="1" dirty="0">
                <a:solidFill>
                  <a:schemeClr val="accent1"/>
                </a:solidFill>
                <a:latin typeface="+mj-lt"/>
              </a:rPr>
              <a:t>:</a:t>
            </a:r>
            <a:r>
              <a:rPr lang="en-US" sz="3200" b="1" dirty="0">
                <a:latin typeface="+mj-lt"/>
              </a:rPr>
              <a:t> </a:t>
            </a:r>
            <a:r>
              <a:rPr lang="en-US" sz="3200" b="1" i="0" dirty="0">
                <a:effectLst/>
                <a:latin typeface="+mj-lt"/>
              </a:rPr>
              <a:t>In a </a:t>
            </a:r>
            <a:r>
              <a:rPr lang="en-US" sz="3200" b="1" i="0" dirty="0" err="1">
                <a:effectLst/>
                <a:latin typeface="+mj-lt"/>
              </a:rPr>
              <a:t>Marlex</a:t>
            </a:r>
            <a:r>
              <a:rPr lang="en-US" sz="3200" b="1" i="0" dirty="0">
                <a:effectLst/>
                <a:latin typeface="+mj-lt"/>
              </a:rPr>
              <a:t> </a:t>
            </a:r>
            <a:r>
              <a:rPr lang="en-US" sz="3200" b="1" i="0" dirty="0" err="1">
                <a:effectLst/>
                <a:latin typeface="+mj-lt"/>
              </a:rPr>
              <a:t>rectopexy</a:t>
            </a:r>
            <a:r>
              <a:rPr lang="en-US" sz="3200" b="1" i="0" dirty="0">
                <a:effectLst/>
                <a:latin typeface="+mj-lt"/>
              </a:rPr>
              <a:t> (</a:t>
            </a:r>
            <a:r>
              <a:rPr lang="en-US" sz="3200" b="1" i="0" dirty="0" err="1">
                <a:effectLst/>
                <a:latin typeface="+mj-lt"/>
              </a:rPr>
              <a:t>Ripstein</a:t>
            </a:r>
            <a:r>
              <a:rPr lang="en-US" sz="3200" b="1" i="0" dirty="0">
                <a:effectLst/>
                <a:latin typeface="+mj-lt"/>
              </a:rPr>
              <a:t> procedure), the entire rectum is mobilized down to the coccyx posteriorly, the lateral ligaments laterally, and the anterior cul-de-sac anteriorly.  A </a:t>
            </a:r>
            <a:r>
              <a:rPr lang="en-US" sz="3200" b="1" i="0" dirty="0" err="1">
                <a:effectLst/>
                <a:latin typeface="+mj-lt"/>
              </a:rPr>
              <a:t>nonabsorbable</a:t>
            </a:r>
            <a:r>
              <a:rPr lang="en-US" sz="3200" b="1" i="0" dirty="0">
                <a:effectLst/>
                <a:latin typeface="+mj-lt"/>
              </a:rPr>
              <a:t> material (eg, </a:t>
            </a:r>
            <a:r>
              <a:rPr lang="en-US" sz="3200" b="1" i="0" dirty="0" err="1">
                <a:effectLst/>
                <a:latin typeface="+mj-lt"/>
              </a:rPr>
              <a:t>Marlex</a:t>
            </a:r>
            <a:r>
              <a:rPr lang="en-US" sz="3200" b="1" i="0" dirty="0">
                <a:effectLst/>
                <a:latin typeface="+mj-lt"/>
              </a:rPr>
              <a:t> mesh is fixed to the </a:t>
            </a:r>
            <a:r>
              <a:rPr lang="en-US" sz="3200" b="1" i="0" dirty="0" err="1">
                <a:effectLst/>
                <a:latin typeface="+mj-lt"/>
              </a:rPr>
              <a:t>presacral</a:t>
            </a:r>
            <a:r>
              <a:rPr lang="en-US" sz="3200" b="1" i="0" dirty="0">
                <a:effectLst/>
                <a:latin typeface="+mj-lt"/>
              </a:rPr>
              <a:t> fascia. The rectum is placed on tension, and the material is partially wrapped around the rectum to keep it in position.</a:t>
            </a:r>
            <a:endParaRPr lang="en-US" sz="3200" b="1" dirty="0">
              <a:solidFill>
                <a:schemeClr val="accent1"/>
              </a:solidFill>
              <a:effectLst/>
              <a:latin typeface="+mj-lt"/>
            </a:endParaRPr>
          </a:p>
          <a:p>
            <a:pPr algn="just">
              <a:buFont typeface="Wingdings" pitchFamily="2" charset="2"/>
              <a:buChar char="Ø薜䀡蒐䀡"/>
            </a:pPr>
            <a:r>
              <a:rPr lang="en-US" sz="3200" b="1" dirty="0">
                <a:solidFill>
                  <a:schemeClr val="accent1"/>
                </a:solidFill>
                <a:effectLst/>
                <a:latin typeface="+mj-lt"/>
              </a:rPr>
              <a:t>Suture </a:t>
            </a:r>
            <a:r>
              <a:rPr lang="en-US" sz="3200" b="1" dirty="0" err="1">
                <a:solidFill>
                  <a:schemeClr val="accent1"/>
                </a:solidFill>
                <a:effectLst/>
                <a:latin typeface="+mj-lt"/>
              </a:rPr>
              <a:t>rectopexy</a:t>
            </a:r>
            <a:r>
              <a:rPr lang="en-US" sz="3200" b="1" dirty="0">
                <a:solidFill>
                  <a:schemeClr val="accent1"/>
                </a:solidFill>
                <a:effectLst/>
                <a:latin typeface="+mj-lt"/>
              </a:rPr>
              <a:t>: </a:t>
            </a:r>
            <a:r>
              <a:rPr lang="en-US" sz="3200" b="1" i="0" dirty="0">
                <a:effectLst/>
                <a:latin typeface="+mj-lt"/>
              </a:rPr>
              <a:t>A suture </a:t>
            </a:r>
            <a:r>
              <a:rPr lang="en-US" sz="3200" b="1" i="0" dirty="0" err="1">
                <a:effectLst/>
                <a:latin typeface="+mj-lt"/>
              </a:rPr>
              <a:t>rectopexy</a:t>
            </a:r>
            <a:r>
              <a:rPr lang="en-US" sz="3200" b="1" i="0" dirty="0">
                <a:effectLst/>
                <a:latin typeface="+mj-lt"/>
              </a:rPr>
              <a:t> is essentially the same as a </a:t>
            </a:r>
            <a:r>
              <a:rPr lang="en-US" sz="3200" b="1" i="0" dirty="0" err="1">
                <a:effectLst/>
                <a:latin typeface="+mj-lt"/>
              </a:rPr>
              <a:t>Marlex</a:t>
            </a:r>
            <a:r>
              <a:rPr lang="en-US" sz="3200" b="1" i="0" dirty="0">
                <a:effectLst/>
                <a:latin typeface="+mj-lt"/>
              </a:rPr>
              <a:t> </a:t>
            </a:r>
            <a:r>
              <a:rPr lang="en-US" sz="3200" b="1" i="0" dirty="0" err="1">
                <a:effectLst/>
                <a:latin typeface="+mj-lt"/>
              </a:rPr>
              <a:t>rectopexy</a:t>
            </a:r>
            <a:r>
              <a:rPr lang="en-US" sz="3200" b="1" i="0" dirty="0">
                <a:effectLst/>
                <a:latin typeface="+mj-lt"/>
              </a:rPr>
              <a:t>, except that the rectum is fixed to the </a:t>
            </a:r>
            <a:r>
              <a:rPr lang="en-US" sz="3200" b="1" i="0" dirty="0" err="1">
                <a:effectLst/>
                <a:latin typeface="+mj-lt"/>
              </a:rPr>
              <a:t>presacral</a:t>
            </a:r>
            <a:r>
              <a:rPr lang="en-US" sz="3200" b="1" i="0" dirty="0">
                <a:effectLst/>
                <a:latin typeface="+mj-lt"/>
              </a:rPr>
              <a:t> fascia with suture material rather than mesh or an </a:t>
            </a:r>
            <a:r>
              <a:rPr lang="en-US" sz="3200" b="1" i="0" dirty="0" err="1">
                <a:effectLst/>
                <a:latin typeface="+mj-lt"/>
              </a:rPr>
              <a:t>Ivalon</a:t>
            </a:r>
            <a:r>
              <a:rPr lang="en-US" sz="3200" b="1" i="0" dirty="0">
                <a:effectLst/>
                <a:latin typeface="+mj-lt"/>
              </a:rPr>
              <a:t> sponge.</a:t>
            </a:r>
            <a:endParaRPr lang="en-US" sz="3200" b="1" dirty="0">
              <a:effectLst/>
              <a:latin typeface="+mj-lt"/>
            </a:endParaRPr>
          </a:p>
          <a:p>
            <a:pPr algn="just">
              <a:buFont typeface="Wingdings" pitchFamily="2" charset="2"/>
              <a:buChar char="Ø薜䀡蒐䀡"/>
            </a:pPr>
            <a:r>
              <a:rPr lang="en-US" sz="3200" b="1" dirty="0">
                <a:solidFill>
                  <a:schemeClr val="accent1"/>
                </a:solidFill>
                <a:effectLst/>
                <a:latin typeface="+mj-lt"/>
              </a:rPr>
              <a:t>Resection </a:t>
            </a:r>
            <a:r>
              <a:rPr lang="en-US" sz="3200" b="1" dirty="0" err="1">
                <a:solidFill>
                  <a:schemeClr val="accent1"/>
                </a:solidFill>
                <a:effectLst/>
                <a:latin typeface="+mj-lt"/>
              </a:rPr>
              <a:t>rectopexy</a:t>
            </a:r>
            <a:r>
              <a:rPr lang="en-US" sz="3200" b="1" dirty="0">
                <a:solidFill>
                  <a:schemeClr val="accent1"/>
                </a:solidFill>
                <a:effectLst/>
                <a:latin typeface="+mj-lt"/>
              </a:rPr>
              <a:t>:</a:t>
            </a:r>
            <a:r>
              <a:rPr lang="en-US" sz="3200" b="1" dirty="0">
                <a:effectLst/>
                <a:latin typeface="+mj-lt"/>
              </a:rPr>
              <a:t> </a:t>
            </a:r>
            <a:r>
              <a:rPr lang="en-US" sz="3200" b="1" i="0" dirty="0">
                <a:effectLst/>
                <a:latin typeface="+mj-lt"/>
              </a:rPr>
              <a:t>A resection with </a:t>
            </a:r>
            <a:r>
              <a:rPr lang="en-US" sz="3200" b="1" i="0" dirty="0" err="1">
                <a:effectLst/>
                <a:latin typeface="+mj-lt"/>
              </a:rPr>
              <a:t>rectopexy</a:t>
            </a:r>
            <a:r>
              <a:rPr lang="en-US" sz="3200" b="1" i="0" dirty="0">
                <a:effectLst/>
                <a:latin typeface="+mj-lt"/>
              </a:rPr>
              <a:t> (</a:t>
            </a:r>
            <a:r>
              <a:rPr lang="en-US" sz="3200" b="1" i="0" dirty="0" err="1">
                <a:effectLst/>
                <a:latin typeface="+mj-lt"/>
              </a:rPr>
              <a:t>Frykman-Goldberg</a:t>
            </a:r>
            <a:r>
              <a:rPr lang="en-US" sz="3200" b="1" i="0" dirty="0">
                <a:effectLst/>
                <a:latin typeface="+mj-lt"/>
              </a:rPr>
              <a:t> procedure) is a combination of an anterior resection and a </a:t>
            </a:r>
            <a:r>
              <a:rPr lang="en-US" sz="3200" b="1" i="0" dirty="0" err="1">
                <a:effectLst/>
                <a:latin typeface="+mj-lt"/>
              </a:rPr>
              <a:t>Marlex</a:t>
            </a:r>
            <a:r>
              <a:rPr lang="en-US" sz="3200" b="1" i="0" dirty="0">
                <a:effectLst/>
                <a:latin typeface="+mj-lt"/>
              </a:rPr>
              <a:t> </a:t>
            </a:r>
            <a:r>
              <a:rPr lang="en-US" sz="3200" b="1" i="0" dirty="0" err="1">
                <a:effectLst/>
                <a:latin typeface="+mj-lt"/>
              </a:rPr>
              <a:t>rectopexy</a:t>
            </a:r>
            <a:r>
              <a:rPr lang="en-US" sz="3200" b="1" i="0" dirty="0">
                <a:effectLst/>
                <a:latin typeface="+mj-lt"/>
              </a:rPr>
              <a:t>; </a:t>
            </a:r>
            <a:endParaRPr lang="en-US" sz="3200" b="1" dirty="0">
              <a:effectLst/>
              <a:latin typeface="+mj-lt"/>
            </a:endParaRPr>
          </a:p>
          <a:p>
            <a:endParaRPr lang="en-US" sz="3200" b="1" dirty="0">
              <a:latin typeface="+mj-lt"/>
            </a:endParaRPr>
          </a:p>
        </p:txBody>
      </p:sp>
    </p:spTree>
    <p:extLst>
      <p:ext uri="{BB962C8B-B14F-4D97-AF65-F5344CB8AC3E}">
        <p14:creationId xmlns:p14="http://schemas.microsoft.com/office/powerpoint/2010/main" val="176865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678A-EDAA-3E47-B6E5-51822E52D96E}"/>
              </a:ext>
            </a:extLst>
          </p:cNvPr>
          <p:cNvSpPr>
            <a:spLocks noGrp="1"/>
          </p:cNvSpPr>
          <p:nvPr>
            <p:ph type="title"/>
          </p:nvPr>
        </p:nvSpPr>
        <p:spPr>
          <a:xfrm>
            <a:off x="838200" y="50133"/>
            <a:ext cx="10515600" cy="785394"/>
          </a:xfrm>
        </p:spPr>
        <p:txBody>
          <a:bodyPr>
            <a:normAutofit/>
          </a:bodyPr>
          <a:lstStyle/>
          <a:p>
            <a:r>
              <a:rPr lang="en-US" b="1" dirty="0">
                <a:solidFill>
                  <a:srgbClr val="C00000"/>
                </a:solidFill>
              </a:rPr>
              <a:t>Perineal procedures</a:t>
            </a:r>
          </a:p>
        </p:txBody>
      </p:sp>
      <p:sp>
        <p:nvSpPr>
          <p:cNvPr id="3" name="Content Placeholder 2">
            <a:extLst>
              <a:ext uri="{FF2B5EF4-FFF2-40B4-BE49-F238E27FC236}">
                <a16:creationId xmlns:a16="http://schemas.microsoft.com/office/drawing/2014/main" id="{0D763C9E-3008-C948-A6E1-DF7D7D1D6D74}"/>
              </a:ext>
            </a:extLst>
          </p:cNvPr>
          <p:cNvSpPr>
            <a:spLocks noGrp="1"/>
          </p:cNvSpPr>
          <p:nvPr>
            <p:ph idx="1"/>
          </p:nvPr>
        </p:nvSpPr>
        <p:spPr>
          <a:xfrm>
            <a:off x="267369" y="835527"/>
            <a:ext cx="11714078" cy="6022473"/>
          </a:xfrm>
        </p:spPr>
        <p:txBody>
          <a:bodyPr>
            <a:noAutofit/>
          </a:bodyPr>
          <a:lstStyle/>
          <a:p>
            <a:pPr algn="just">
              <a:buFont typeface="Wingdings" pitchFamily="2" charset="2"/>
              <a:buChar char="§薜䀡蒐䀡"/>
            </a:pPr>
            <a:r>
              <a:rPr lang="en-US" sz="3200" b="1" i="0" dirty="0">
                <a:effectLst/>
                <a:latin typeface="+mj-lt"/>
              </a:rPr>
              <a:t>Perineal procedures have higher recurrence rates but lower morbidities and are often performed in elderly persons or in patients for whom general anesthesia is contraindicated. They include:</a:t>
            </a:r>
          </a:p>
          <a:p>
            <a:pPr algn="just">
              <a:buFont typeface="Wingdings" pitchFamily="2" charset="2"/>
              <a:buChar char="§薜䀡蒐䀡"/>
            </a:pPr>
            <a:endParaRPr lang="en-US" sz="3200" b="1" i="0" dirty="0">
              <a:effectLst/>
              <a:latin typeface="+mj-lt"/>
            </a:endParaRPr>
          </a:p>
          <a:p>
            <a:pPr algn="just">
              <a:buFont typeface="Wingdings" pitchFamily="2" charset="2"/>
              <a:buChar char="Ø薜䀡蒐䀡"/>
            </a:pPr>
            <a:r>
              <a:rPr lang="en-US" sz="3200" b="1" dirty="0">
                <a:solidFill>
                  <a:schemeClr val="accent1"/>
                </a:solidFill>
                <a:latin typeface="+mj-lt"/>
              </a:rPr>
              <a:t> Anal encirclement ( </a:t>
            </a:r>
            <a:r>
              <a:rPr lang="en-US" sz="3200" b="1" dirty="0" err="1">
                <a:solidFill>
                  <a:schemeClr val="accent1"/>
                </a:solidFill>
                <a:latin typeface="+mj-lt"/>
              </a:rPr>
              <a:t>Theirsh</a:t>
            </a:r>
            <a:r>
              <a:rPr lang="en-US" sz="3200" b="1" dirty="0">
                <a:solidFill>
                  <a:schemeClr val="accent1"/>
                </a:solidFill>
                <a:latin typeface="+mj-lt"/>
              </a:rPr>
              <a:t> procedure):</a:t>
            </a:r>
            <a:r>
              <a:rPr lang="en-US" sz="3200" b="1" dirty="0">
                <a:latin typeface="+mj-lt"/>
              </a:rPr>
              <a:t> </a:t>
            </a:r>
            <a:r>
              <a:rPr lang="en-US" sz="3200" b="1" i="0" dirty="0">
                <a:effectLst/>
                <a:latin typeface="+mj-lt"/>
              </a:rPr>
              <a:t> </a:t>
            </a:r>
            <a:r>
              <a:rPr lang="en-US" sz="3200" b="1" i="0" dirty="0" err="1">
                <a:effectLst/>
                <a:latin typeface="+mj-lt"/>
              </a:rPr>
              <a:t>nonabsorbable</a:t>
            </a:r>
            <a:r>
              <a:rPr lang="en-US" sz="3200" b="1" i="0" dirty="0">
                <a:effectLst/>
                <a:latin typeface="+mj-lt"/>
              </a:rPr>
              <a:t> band is placed subcutaneously around the anus. The purpose of this procedure is to keep the rectum from prolapsing by restricting the size of the anal lumen. Although the procedure was initially described as using a wire, it now employs other materials (eg, Silastic tubing and </a:t>
            </a:r>
            <a:r>
              <a:rPr lang="en-US" sz="3200" b="1" i="0" dirty="0" err="1">
                <a:effectLst/>
                <a:latin typeface="+mj-lt"/>
              </a:rPr>
              <a:t>nonabsorbable</a:t>
            </a:r>
            <a:r>
              <a:rPr lang="en-US" sz="3200" b="1" i="0" dirty="0">
                <a:effectLst/>
                <a:latin typeface="+mj-lt"/>
              </a:rPr>
              <a:t> suture material) instead. Anal encirclement is effective in mechanically preventing the rectum from prolapsing, but it does not treat the underlying disorder.</a:t>
            </a:r>
            <a:endParaRPr lang="en-US" sz="3200" b="1" dirty="0">
              <a:effectLst/>
              <a:latin typeface="+mj-lt"/>
            </a:endParaRPr>
          </a:p>
          <a:p>
            <a:pPr algn="just">
              <a:buFont typeface="Wingdings" pitchFamily="2" charset="2"/>
              <a:buChar char="Ø薜䀡蒐䀡"/>
            </a:pPr>
            <a:endParaRPr lang="en-US" sz="3200" b="1" dirty="0">
              <a:effectLst/>
              <a:latin typeface="+mj-lt"/>
            </a:endParaRPr>
          </a:p>
        </p:txBody>
      </p:sp>
    </p:spTree>
    <p:extLst>
      <p:ext uri="{BB962C8B-B14F-4D97-AF65-F5344CB8AC3E}">
        <p14:creationId xmlns:p14="http://schemas.microsoft.com/office/powerpoint/2010/main" val="145092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E9D12-CF11-2646-90EB-C246AEF1B556}"/>
              </a:ext>
            </a:extLst>
          </p:cNvPr>
          <p:cNvSpPr>
            <a:spLocks noGrp="1"/>
          </p:cNvSpPr>
          <p:nvPr>
            <p:ph idx="1"/>
          </p:nvPr>
        </p:nvSpPr>
        <p:spPr>
          <a:xfrm>
            <a:off x="501315" y="501316"/>
            <a:ext cx="11329737" cy="5675647"/>
          </a:xfrm>
        </p:spPr>
        <p:txBody>
          <a:bodyPr>
            <a:normAutofit/>
          </a:bodyPr>
          <a:lstStyle/>
          <a:p>
            <a:pPr algn="just">
              <a:buFont typeface="Wingdings" pitchFamily="2" charset="2"/>
              <a:buChar char="Ø薜䀡蒐䀡"/>
            </a:pPr>
            <a:r>
              <a:rPr lang="en-US" sz="3200" b="1" dirty="0">
                <a:solidFill>
                  <a:schemeClr val="accent1"/>
                </a:solidFill>
                <a:latin typeface="+mj-lt"/>
              </a:rPr>
              <a:t>Delorme mucosal sleeve resection: </a:t>
            </a:r>
            <a:r>
              <a:rPr lang="en-US" sz="2800" b="1" i="0" dirty="0">
                <a:effectLst/>
                <a:latin typeface="+mj-lt"/>
              </a:rPr>
              <a:t>a circumferential incision is made through the mucosa of the prolapsed rectum near the dentate line; with the electrocautery, the mucosa is stripped from the rectum to the apex of the prolapse and excised. The denuded prolapsed muscle is then pleated with a suture and reefed up like an accordion, and the transected edges of the mucosa are sutured together. </a:t>
            </a:r>
            <a:endParaRPr lang="en-US" b="1" dirty="0">
              <a:effectLst/>
              <a:latin typeface="+mj-lt"/>
            </a:endParaRPr>
          </a:p>
          <a:p>
            <a:pPr algn="just">
              <a:buFont typeface="Wingdings" pitchFamily="2" charset="2"/>
              <a:buChar char="Ø薜䀡蒐䀡"/>
            </a:pPr>
            <a:r>
              <a:rPr lang="en-US" sz="3200" b="1" i="0" dirty="0" err="1">
                <a:solidFill>
                  <a:schemeClr val="accent1"/>
                </a:solidFill>
                <a:effectLst/>
                <a:latin typeface="+mj-lt"/>
              </a:rPr>
              <a:t>Altemeier</a:t>
            </a:r>
            <a:r>
              <a:rPr lang="en-US" sz="3200" b="1" i="0" dirty="0">
                <a:solidFill>
                  <a:schemeClr val="accent1"/>
                </a:solidFill>
                <a:effectLst/>
                <a:latin typeface="+mj-lt"/>
              </a:rPr>
              <a:t> perineal </a:t>
            </a:r>
            <a:r>
              <a:rPr lang="en-US" sz="3200" b="1" i="0" dirty="0" err="1">
                <a:solidFill>
                  <a:schemeClr val="accent1"/>
                </a:solidFill>
                <a:effectLst/>
                <a:latin typeface="+mj-lt"/>
              </a:rPr>
              <a:t>rectosigmoidectomy</a:t>
            </a:r>
            <a:r>
              <a:rPr lang="en-US" sz="3200" b="1" i="0" dirty="0">
                <a:solidFill>
                  <a:schemeClr val="accent1"/>
                </a:solidFill>
                <a:effectLst/>
                <a:latin typeface="+mj-lt"/>
              </a:rPr>
              <a:t>:</a:t>
            </a:r>
            <a:r>
              <a:rPr lang="en-US" sz="2800" b="1" i="0" dirty="0">
                <a:effectLst/>
                <a:latin typeface="+mj-lt"/>
              </a:rPr>
              <a:t> a full-thickness circumferential incision is made in the prolapsed rectum about 1-2 cm from the dentate line . The hernia sac is entered, and the prolapse is delivered. The mesentery of the prolapsed bowel is serially ligated until no further redundant bowel can be pulled down. The bowel is transected and either hand-sewn to the distal anal canal or stapled with a circular stapler</a:t>
            </a:r>
            <a:endParaRPr lang="en-US" b="1" dirty="0">
              <a:effectLst/>
              <a:latin typeface="+mj-lt"/>
            </a:endParaRPr>
          </a:p>
          <a:p>
            <a:pPr algn="just">
              <a:buFont typeface="Wingdings" pitchFamily="2" charset="2"/>
              <a:buChar char="Ø薜䀡蒐䀡"/>
            </a:pPr>
            <a:r>
              <a:rPr lang="en-US" sz="3200" b="1" i="0" dirty="0">
                <a:solidFill>
                  <a:schemeClr val="accent1"/>
                </a:solidFill>
                <a:effectLst/>
                <a:latin typeface="+mj-lt"/>
              </a:rPr>
              <a:t>Perineal stapled prolapse resection</a:t>
            </a:r>
            <a:endParaRPr lang="en-US" sz="3200" b="1" dirty="0">
              <a:solidFill>
                <a:schemeClr val="accent1"/>
              </a:solidFill>
              <a:latin typeface="+mj-lt"/>
            </a:endParaRPr>
          </a:p>
        </p:txBody>
      </p:sp>
    </p:spTree>
    <p:extLst>
      <p:ext uri="{BB962C8B-B14F-4D97-AF65-F5344CB8AC3E}">
        <p14:creationId xmlns:p14="http://schemas.microsoft.com/office/powerpoint/2010/main" val="201688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5F66F4-D992-694F-9B55-B6A1510A66D8}"/>
              </a:ext>
            </a:extLst>
          </p:cNvPr>
          <p:cNvPicPr>
            <a:picLocks noGrp="1" noChangeAspect="1"/>
          </p:cNvPicPr>
          <p:nvPr>
            <p:ph idx="1"/>
          </p:nvPr>
        </p:nvPicPr>
        <p:blipFill>
          <a:blip r:embed="rId2"/>
          <a:stretch>
            <a:fillRect/>
          </a:stretch>
        </p:blipFill>
        <p:spPr>
          <a:xfrm>
            <a:off x="735264" y="133685"/>
            <a:ext cx="10978814" cy="6299868"/>
          </a:xfrm>
          <a:prstGeom prst="rect">
            <a:avLst/>
          </a:prstGeom>
        </p:spPr>
      </p:pic>
    </p:spTree>
    <p:extLst>
      <p:ext uri="{BB962C8B-B14F-4D97-AF65-F5344CB8AC3E}">
        <p14:creationId xmlns:p14="http://schemas.microsoft.com/office/powerpoint/2010/main" val="3037502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5CBDC5-5365-8A4A-AC8F-9C4EAB4D2D24}"/>
              </a:ext>
            </a:extLst>
          </p:cNvPr>
          <p:cNvPicPr>
            <a:picLocks noChangeAspect="1"/>
          </p:cNvPicPr>
          <p:nvPr/>
        </p:nvPicPr>
        <p:blipFill>
          <a:blip r:embed="rId2"/>
          <a:stretch>
            <a:fillRect/>
          </a:stretch>
        </p:blipFill>
        <p:spPr>
          <a:xfrm>
            <a:off x="384342" y="0"/>
            <a:ext cx="11680657" cy="6858000"/>
          </a:xfrm>
          <a:prstGeom prst="rect">
            <a:avLst/>
          </a:prstGeom>
        </p:spPr>
      </p:pic>
    </p:spTree>
    <p:extLst>
      <p:ext uri="{BB962C8B-B14F-4D97-AF65-F5344CB8AC3E}">
        <p14:creationId xmlns:p14="http://schemas.microsoft.com/office/powerpoint/2010/main" val="359071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4295-9812-C743-8032-5DBFC7326CDD}"/>
              </a:ext>
            </a:extLst>
          </p:cNvPr>
          <p:cNvSpPr>
            <a:spLocks noGrp="1"/>
          </p:cNvSpPr>
          <p:nvPr>
            <p:ph type="title"/>
          </p:nvPr>
        </p:nvSpPr>
        <p:spPr>
          <a:xfrm>
            <a:off x="838200" y="365126"/>
            <a:ext cx="10515600" cy="754480"/>
          </a:xfrm>
        </p:spPr>
        <p:txBody>
          <a:bodyPr/>
          <a:lstStyle/>
          <a:p>
            <a:r>
              <a:rPr lang="en-US" b="1" dirty="0">
                <a:solidFill>
                  <a:srgbClr val="FF0000"/>
                </a:solidFill>
              </a:rPr>
              <a:t>Solitary rectal ulcer</a:t>
            </a:r>
          </a:p>
        </p:txBody>
      </p:sp>
      <p:pic>
        <p:nvPicPr>
          <p:cNvPr id="6" name="Content Placeholder 5">
            <a:extLst>
              <a:ext uri="{FF2B5EF4-FFF2-40B4-BE49-F238E27FC236}">
                <a16:creationId xmlns:a16="http://schemas.microsoft.com/office/drawing/2014/main" id="{39DC4A11-F174-854D-BEC0-1AA881BE5683}"/>
              </a:ext>
            </a:extLst>
          </p:cNvPr>
          <p:cNvPicPr>
            <a:picLocks noGrp="1" noChangeAspect="1"/>
          </p:cNvPicPr>
          <p:nvPr>
            <p:ph idx="1"/>
          </p:nvPr>
        </p:nvPicPr>
        <p:blipFill>
          <a:blip r:embed="rId2"/>
          <a:stretch>
            <a:fillRect/>
          </a:stretch>
        </p:blipFill>
        <p:spPr>
          <a:xfrm>
            <a:off x="518026" y="1119606"/>
            <a:ext cx="11179342" cy="5531183"/>
          </a:xfrm>
          <a:prstGeom prst="rect">
            <a:avLst/>
          </a:prstGeom>
        </p:spPr>
      </p:pic>
    </p:spTree>
    <p:extLst>
      <p:ext uri="{BB962C8B-B14F-4D97-AF65-F5344CB8AC3E}">
        <p14:creationId xmlns:p14="http://schemas.microsoft.com/office/powerpoint/2010/main" val="1201655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5BB503E-08CC-2F42-9308-D2666808F0CD}"/>
              </a:ext>
            </a:extLst>
          </p:cNvPr>
          <p:cNvPicPr>
            <a:picLocks noGrp="1" noChangeAspect="1"/>
          </p:cNvPicPr>
          <p:nvPr>
            <p:ph idx="1"/>
          </p:nvPr>
        </p:nvPicPr>
        <p:blipFill>
          <a:blip r:embed="rId2"/>
          <a:stretch>
            <a:fillRect/>
          </a:stretch>
        </p:blipFill>
        <p:spPr>
          <a:xfrm>
            <a:off x="601579" y="167104"/>
            <a:ext cx="10978816" cy="6466975"/>
          </a:xfrm>
          <a:prstGeom prst="rect">
            <a:avLst/>
          </a:prstGeom>
        </p:spPr>
      </p:pic>
    </p:spTree>
    <p:extLst>
      <p:ext uri="{BB962C8B-B14F-4D97-AF65-F5344CB8AC3E}">
        <p14:creationId xmlns:p14="http://schemas.microsoft.com/office/powerpoint/2010/main" val="120741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F18D-DFF9-5945-AC39-62D96C3EB9C1}"/>
              </a:ext>
            </a:extLst>
          </p:cNvPr>
          <p:cNvSpPr>
            <a:spLocks noGrp="1"/>
          </p:cNvSpPr>
          <p:nvPr>
            <p:ph type="title"/>
          </p:nvPr>
        </p:nvSpPr>
        <p:spPr/>
        <p:txBody>
          <a:bodyPr/>
          <a:lstStyle/>
          <a:p>
            <a:pPr algn="ctr"/>
            <a:r>
              <a:rPr lang="en-US" b="1" dirty="0">
                <a:solidFill>
                  <a:srgbClr val="C00000"/>
                </a:solidFill>
              </a:rPr>
              <a:t>Solitary rectal ulcer</a:t>
            </a:r>
          </a:p>
        </p:txBody>
      </p:sp>
      <p:pic>
        <p:nvPicPr>
          <p:cNvPr id="8" name="Content Placeholder 7">
            <a:extLst>
              <a:ext uri="{FF2B5EF4-FFF2-40B4-BE49-F238E27FC236}">
                <a16:creationId xmlns:a16="http://schemas.microsoft.com/office/drawing/2014/main" id="{759F9009-0002-3341-8124-FBDD77F8FF00}"/>
              </a:ext>
            </a:extLst>
          </p:cNvPr>
          <p:cNvPicPr>
            <a:picLocks noGrp="1" noChangeAspect="1"/>
          </p:cNvPicPr>
          <p:nvPr>
            <p:ph sz="half" idx="1"/>
          </p:nvPr>
        </p:nvPicPr>
        <p:blipFill>
          <a:blip r:embed="rId2"/>
          <a:stretch>
            <a:fillRect/>
          </a:stretch>
        </p:blipFill>
        <p:spPr>
          <a:xfrm>
            <a:off x="932605" y="1825625"/>
            <a:ext cx="4992789" cy="4351338"/>
          </a:xfrm>
          <a:prstGeom prst="rect">
            <a:avLst/>
          </a:prstGeom>
        </p:spPr>
      </p:pic>
      <p:pic>
        <p:nvPicPr>
          <p:cNvPr id="11" name="Content Placeholder 10">
            <a:extLst>
              <a:ext uri="{FF2B5EF4-FFF2-40B4-BE49-F238E27FC236}">
                <a16:creationId xmlns:a16="http://schemas.microsoft.com/office/drawing/2014/main" id="{98800664-1D85-B543-83AC-DAC9B1C58A77}"/>
              </a:ext>
            </a:extLst>
          </p:cNvPr>
          <p:cNvPicPr>
            <a:picLocks noGrp="1" noChangeAspect="1"/>
          </p:cNvPicPr>
          <p:nvPr>
            <p:ph sz="half" idx="2"/>
          </p:nvPr>
        </p:nvPicPr>
        <p:blipFill>
          <a:blip r:embed="rId3"/>
          <a:stretch>
            <a:fillRect/>
          </a:stretch>
        </p:blipFill>
        <p:spPr>
          <a:xfrm>
            <a:off x="6172200" y="1825625"/>
            <a:ext cx="5181600" cy="4268825"/>
          </a:xfrm>
          <a:prstGeom prst="rect">
            <a:avLst/>
          </a:prstGeom>
        </p:spPr>
      </p:pic>
    </p:spTree>
    <p:extLst>
      <p:ext uri="{BB962C8B-B14F-4D97-AF65-F5344CB8AC3E}">
        <p14:creationId xmlns:p14="http://schemas.microsoft.com/office/powerpoint/2010/main" val="335803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C6465-AFDF-4149-AE95-DDDE332D6193}"/>
              </a:ext>
            </a:extLst>
          </p:cNvPr>
          <p:cNvSpPr>
            <a:spLocks noGrp="1"/>
          </p:cNvSpPr>
          <p:nvPr>
            <p:ph idx="1"/>
          </p:nvPr>
        </p:nvSpPr>
        <p:spPr>
          <a:xfrm>
            <a:off x="150395" y="472071"/>
            <a:ext cx="11831052" cy="5861217"/>
          </a:xfrm>
        </p:spPr>
        <p:txBody>
          <a:bodyPr>
            <a:normAutofit/>
          </a:bodyPr>
          <a:lstStyle/>
          <a:p>
            <a:pPr algn="just">
              <a:buFont typeface="Wingdings" pitchFamily="2" charset="2"/>
              <a:buChar char="§䖜䀑䒐䀑"/>
            </a:pPr>
            <a:r>
              <a:rPr lang="en-US" sz="3200" b="1" i="0" dirty="0">
                <a:effectLst/>
                <a:latin typeface="Helvetica" pitchFamily="2" charset="0"/>
              </a:rPr>
              <a:t>The pathophysiology and etiology of mucosal prolapse most likely differ from those of full-thickness rectal prolapse and internal intussusception</a:t>
            </a:r>
          </a:p>
          <a:p>
            <a:pPr algn="just">
              <a:buFont typeface="Wingdings" pitchFamily="2" charset="2"/>
              <a:buChar char="§䖜䀑䒐䀑"/>
            </a:pPr>
            <a:endParaRPr lang="en-US" sz="3200" b="1" dirty="0">
              <a:effectLst/>
            </a:endParaRPr>
          </a:p>
          <a:p>
            <a:pPr algn="just">
              <a:buFont typeface="Wingdings" pitchFamily="2" charset="2"/>
              <a:buChar char="§䖜䀑䒐䀑"/>
            </a:pPr>
            <a:r>
              <a:rPr lang="en-US" sz="3200" b="1" i="0" dirty="0">
                <a:effectLst/>
                <a:latin typeface="Helvetica" pitchFamily="2" charset="0"/>
              </a:rPr>
              <a:t>Mucosal prolapse occurs when the connective tissue attachments of the rectal mucosa are loosened and stretched, thus allowing the tissue to prolapse through the anus. This often occurs as a continuation of long-standing </a:t>
            </a:r>
            <a:r>
              <a:rPr lang="en-US" sz="3200" b="1" dirty="0">
                <a:latin typeface="Helvetica" pitchFamily="2" charset="0"/>
              </a:rPr>
              <a:t> hemorrhoidal diseases</a:t>
            </a:r>
            <a:r>
              <a:rPr lang="en-US" sz="3200" b="1" i="0" dirty="0">
                <a:effectLst/>
                <a:latin typeface="Helvetica" pitchFamily="2" charset="0"/>
              </a:rPr>
              <a:t> and is treated as such.</a:t>
            </a:r>
            <a:endParaRPr lang="en-US" sz="3200" b="1" dirty="0">
              <a:effectLst/>
            </a:endParaRPr>
          </a:p>
          <a:p>
            <a:endParaRPr lang="en-US" sz="3200" b="1" dirty="0"/>
          </a:p>
        </p:txBody>
      </p:sp>
    </p:spTree>
    <p:extLst>
      <p:ext uri="{BB962C8B-B14F-4D97-AF65-F5344CB8AC3E}">
        <p14:creationId xmlns:p14="http://schemas.microsoft.com/office/powerpoint/2010/main" val="81086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F208-F435-6545-B839-9A8A7F49EB64}"/>
              </a:ext>
            </a:extLst>
          </p:cNvPr>
          <p:cNvSpPr>
            <a:spLocks noGrp="1"/>
          </p:cNvSpPr>
          <p:nvPr>
            <p:ph type="title"/>
          </p:nvPr>
        </p:nvSpPr>
        <p:spPr>
          <a:xfrm>
            <a:off x="838200" y="133684"/>
            <a:ext cx="10515600" cy="484605"/>
          </a:xfrm>
        </p:spPr>
        <p:txBody>
          <a:bodyPr>
            <a:normAutofit fontScale="90000"/>
          </a:bodyPr>
          <a:lstStyle/>
          <a:p>
            <a:r>
              <a:rPr lang="en-US" sz="4800" b="1" dirty="0">
                <a:solidFill>
                  <a:schemeClr val="accent1"/>
                </a:solidFill>
              </a:rPr>
              <a:t>Etiology</a:t>
            </a:r>
          </a:p>
        </p:txBody>
      </p:sp>
      <p:sp>
        <p:nvSpPr>
          <p:cNvPr id="3" name="Content Placeholder 2">
            <a:extLst>
              <a:ext uri="{FF2B5EF4-FFF2-40B4-BE49-F238E27FC236}">
                <a16:creationId xmlns:a16="http://schemas.microsoft.com/office/drawing/2014/main" id="{5FE5599D-844D-5D4F-B3DE-763A500A79EF}"/>
              </a:ext>
            </a:extLst>
          </p:cNvPr>
          <p:cNvSpPr>
            <a:spLocks noGrp="1"/>
          </p:cNvSpPr>
          <p:nvPr>
            <p:ph idx="1"/>
          </p:nvPr>
        </p:nvSpPr>
        <p:spPr>
          <a:xfrm>
            <a:off x="551447" y="618289"/>
            <a:ext cx="11263563" cy="6239711"/>
          </a:xfrm>
        </p:spPr>
        <p:txBody>
          <a:bodyPr>
            <a:noAutofit/>
          </a:bodyPr>
          <a:lstStyle/>
          <a:p>
            <a:pPr algn="just">
              <a:buFont typeface="Wingdings" pitchFamily="2" charset="2"/>
              <a:buChar char="§֜䀈Ґ䀈"/>
            </a:pPr>
            <a:r>
              <a:rPr lang="en-US" sz="3200" b="1" dirty="0"/>
              <a:t>Decreased sacral curvature and decreased anal canal tone are probable cause s in children</a:t>
            </a:r>
          </a:p>
          <a:p>
            <a:pPr algn="just">
              <a:buFont typeface="Wingdings" pitchFamily="2" charset="2"/>
              <a:buChar char="§֜䀈Ґ䀈"/>
            </a:pPr>
            <a:r>
              <a:rPr lang="en-US" sz="3200" b="1" dirty="0"/>
              <a:t>Diarrhea   Cough, malnutrition are additional factors in children.</a:t>
            </a:r>
          </a:p>
          <a:p>
            <a:pPr algn="just">
              <a:buFont typeface="Wingdings" pitchFamily="2" charset="2"/>
              <a:buChar char="§֜䀈Ґ䀈"/>
            </a:pPr>
            <a:r>
              <a:rPr lang="en-US" sz="3200" b="1" dirty="0"/>
              <a:t>It may be due to reduced </a:t>
            </a:r>
            <a:r>
              <a:rPr lang="en-US" sz="3200" b="1" dirty="0" err="1"/>
              <a:t>ischiorectal</a:t>
            </a:r>
            <a:r>
              <a:rPr lang="en-US" sz="3200" b="1" dirty="0"/>
              <a:t> fossa fat , neurological causes, fibrocystic diseases of pancreas or poorly developed pelvis.</a:t>
            </a:r>
          </a:p>
          <a:p>
            <a:pPr algn="just">
              <a:buFont typeface="Wingdings" pitchFamily="2" charset="2"/>
              <a:buChar char="§֜䀈Ґ䀈"/>
            </a:pPr>
            <a:r>
              <a:rPr lang="en-US" sz="3200" b="1" dirty="0"/>
              <a:t>In adults, it is common in  in females, common in multipara- repeated birth injuries to perineum results in damage to perineal nerve supply.</a:t>
            </a:r>
          </a:p>
          <a:p>
            <a:pPr algn="just">
              <a:buFont typeface="Wingdings" pitchFamily="2" charset="2"/>
              <a:buChar char="§֜䀈Ґ䀈"/>
            </a:pPr>
            <a:r>
              <a:rPr lang="en-US" sz="3200" b="1" dirty="0"/>
              <a:t>It could results due to weakening of  supporting tissue and </a:t>
            </a:r>
            <a:r>
              <a:rPr lang="en-US" sz="3200" b="1" dirty="0" err="1"/>
              <a:t>levator</a:t>
            </a:r>
            <a:r>
              <a:rPr lang="en-US" sz="3200" b="1" dirty="0"/>
              <a:t> </a:t>
            </a:r>
            <a:r>
              <a:rPr lang="en-US" sz="3200" b="1" dirty="0" err="1"/>
              <a:t>ani</a:t>
            </a:r>
            <a:r>
              <a:rPr lang="en-US" sz="3200" b="1" dirty="0"/>
              <a:t> muscles, atony of sphincters, increased intra abdominal pressure due to any cause like chronic cough , constipation, and difficult  micturition</a:t>
            </a:r>
          </a:p>
        </p:txBody>
      </p:sp>
    </p:spTree>
    <p:extLst>
      <p:ext uri="{BB962C8B-B14F-4D97-AF65-F5344CB8AC3E}">
        <p14:creationId xmlns:p14="http://schemas.microsoft.com/office/powerpoint/2010/main" val="123423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64E4D1-CC0E-DD41-A789-FA8E15DA4241}"/>
              </a:ext>
            </a:extLst>
          </p:cNvPr>
          <p:cNvPicPr>
            <a:picLocks noChangeAspect="1"/>
          </p:cNvPicPr>
          <p:nvPr/>
        </p:nvPicPr>
        <p:blipFill>
          <a:blip r:embed="rId2"/>
          <a:stretch>
            <a:fillRect/>
          </a:stretch>
        </p:blipFill>
        <p:spPr>
          <a:xfrm>
            <a:off x="581193" y="250658"/>
            <a:ext cx="9461834" cy="3434319"/>
          </a:xfrm>
          <a:prstGeom prst="rect">
            <a:avLst/>
          </a:prstGeom>
        </p:spPr>
      </p:pic>
      <p:sp>
        <p:nvSpPr>
          <p:cNvPr id="8" name="Subtitle 7">
            <a:extLst>
              <a:ext uri="{FF2B5EF4-FFF2-40B4-BE49-F238E27FC236}">
                <a16:creationId xmlns:a16="http://schemas.microsoft.com/office/drawing/2014/main" id="{B25C8264-4680-B04D-A8D6-9F286F31207F}"/>
              </a:ext>
            </a:extLst>
          </p:cNvPr>
          <p:cNvSpPr>
            <a:spLocks noGrp="1"/>
          </p:cNvSpPr>
          <p:nvPr>
            <p:ph type="subTitle" idx="1"/>
          </p:nvPr>
        </p:nvSpPr>
        <p:spPr>
          <a:xfrm>
            <a:off x="581192" y="4979736"/>
            <a:ext cx="11299992" cy="1497931"/>
          </a:xfrm>
        </p:spPr>
        <p:txBody>
          <a:bodyPr>
            <a:normAutofit/>
          </a:bodyPr>
          <a:lstStyle/>
          <a:p>
            <a:r>
              <a:rPr lang="en-US" sz="3600" b="1" dirty="0">
                <a:solidFill>
                  <a:schemeClr val="accent1"/>
                </a:solidFill>
              </a:rPr>
              <a:t>The absence of the normal curve predispose to rectal prolapse in an infant</a:t>
            </a:r>
          </a:p>
          <a:p>
            <a:endParaRPr lang="en-US" sz="3600" b="1" dirty="0">
              <a:solidFill>
                <a:schemeClr val="accent1"/>
              </a:solidFill>
            </a:endParaRPr>
          </a:p>
        </p:txBody>
      </p:sp>
    </p:spTree>
    <p:extLst>
      <p:ext uri="{BB962C8B-B14F-4D97-AF65-F5344CB8AC3E}">
        <p14:creationId xmlns:p14="http://schemas.microsoft.com/office/powerpoint/2010/main" val="210400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EFD3-AAE0-2246-A760-A6D745468953}"/>
              </a:ext>
            </a:extLst>
          </p:cNvPr>
          <p:cNvSpPr>
            <a:spLocks noGrp="1"/>
          </p:cNvSpPr>
          <p:nvPr>
            <p:ph type="title"/>
          </p:nvPr>
        </p:nvSpPr>
        <p:spPr/>
        <p:txBody>
          <a:bodyPr>
            <a:noAutofit/>
          </a:bodyPr>
          <a:lstStyle/>
          <a:p>
            <a:r>
              <a:rPr lang="en-US" sz="3200" b="1" i="0" dirty="0">
                <a:solidFill>
                  <a:schemeClr val="accent1"/>
                </a:solidFill>
                <a:effectLst/>
                <a:latin typeface="Helvetica" pitchFamily="2" charset="0"/>
              </a:rPr>
              <a:t>Three different clinical entities are often combined under the umbrella term rectal prolapse:</a:t>
            </a:r>
            <a:br>
              <a:rPr lang="en-US" sz="3200" b="1" dirty="0">
                <a:solidFill>
                  <a:schemeClr val="accent1"/>
                </a:solidFill>
                <a:effectLst/>
              </a:rPr>
            </a:br>
            <a:endParaRPr lang="en-US" sz="3200" b="1" dirty="0">
              <a:solidFill>
                <a:schemeClr val="accent1"/>
              </a:solidFill>
            </a:endParaRPr>
          </a:p>
        </p:txBody>
      </p:sp>
      <p:sp>
        <p:nvSpPr>
          <p:cNvPr id="3" name="Content Placeholder 2">
            <a:extLst>
              <a:ext uri="{FF2B5EF4-FFF2-40B4-BE49-F238E27FC236}">
                <a16:creationId xmlns:a16="http://schemas.microsoft.com/office/drawing/2014/main" id="{9FDFD3A7-F98E-D943-A216-064CFCC2FEF1}"/>
              </a:ext>
            </a:extLst>
          </p:cNvPr>
          <p:cNvSpPr>
            <a:spLocks noGrp="1"/>
          </p:cNvSpPr>
          <p:nvPr>
            <p:ph idx="1"/>
          </p:nvPr>
        </p:nvSpPr>
        <p:spPr>
          <a:xfrm>
            <a:off x="838200" y="1938422"/>
            <a:ext cx="11042984" cy="4238542"/>
          </a:xfrm>
        </p:spPr>
        <p:txBody>
          <a:bodyPr>
            <a:normAutofit/>
          </a:bodyPr>
          <a:lstStyle/>
          <a:p>
            <a:pPr>
              <a:buFont typeface="Wingdings" pitchFamily="2" charset="2"/>
              <a:buChar char="§֜䀈Ґ䀈"/>
            </a:pPr>
            <a:endParaRPr lang="en-US" sz="4000" b="1" i="0" dirty="0">
              <a:effectLst/>
              <a:latin typeface="Helvetica" pitchFamily="2" charset="0"/>
            </a:endParaRPr>
          </a:p>
          <a:p>
            <a:pPr>
              <a:buFont typeface="Wingdings" pitchFamily="2" charset="2"/>
              <a:buChar char="§֜䀈Ґ䀈"/>
            </a:pPr>
            <a:r>
              <a:rPr lang="en-US" sz="4000" b="1" i="0" dirty="0">
                <a:effectLst/>
                <a:latin typeface="Helvetica" pitchFamily="2" charset="0"/>
              </a:rPr>
              <a:t>Partial or Mucosal prolapse</a:t>
            </a:r>
          </a:p>
          <a:p>
            <a:pPr>
              <a:buFont typeface="Wingdings" pitchFamily="2" charset="2"/>
              <a:buChar char="§֜䀈Ґ䀈"/>
            </a:pPr>
            <a:endParaRPr lang="en-US" sz="4000" b="1" i="0" dirty="0">
              <a:effectLst/>
              <a:latin typeface="Helvetica" pitchFamily="2" charset="0"/>
            </a:endParaRPr>
          </a:p>
          <a:p>
            <a:pPr>
              <a:buFont typeface="Wingdings" pitchFamily="2" charset="2"/>
              <a:buChar char="§֜䀈Ґ䀈"/>
            </a:pPr>
            <a:r>
              <a:rPr lang="en-US" sz="4000" b="1" i="0" dirty="0">
                <a:effectLst/>
                <a:latin typeface="Helvetica" pitchFamily="2" charset="0"/>
              </a:rPr>
              <a:t>Full-thickness rectal prolapse</a:t>
            </a:r>
            <a:endParaRPr lang="en-US" sz="4000" b="1" dirty="0">
              <a:effectLst/>
            </a:endParaRPr>
          </a:p>
          <a:p>
            <a:pPr>
              <a:buFont typeface="Wingdings" pitchFamily="2" charset="2"/>
              <a:buChar char="§֜䀈Ґ䀈"/>
            </a:pPr>
            <a:endParaRPr lang="en-US" sz="4000" b="1" dirty="0">
              <a:effectLst/>
            </a:endParaRPr>
          </a:p>
          <a:p>
            <a:pPr>
              <a:buFont typeface="Wingdings" pitchFamily="2" charset="2"/>
              <a:buChar char="§֜䀈Ґ䀈"/>
            </a:pPr>
            <a:r>
              <a:rPr lang="en-US" sz="4000" b="1" i="0" dirty="0">
                <a:effectLst/>
                <a:latin typeface="Helvetica" pitchFamily="2" charset="0"/>
              </a:rPr>
              <a:t>Internal prolapse (internal intussusception)</a:t>
            </a:r>
            <a:endParaRPr lang="en-US" sz="4000" b="1" dirty="0">
              <a:effectLst/>
            </a:endParaRPr>
          </a:p>
          <a:p>
            <a:pPr>
              <a:buFont typeface="Wingdings" pitchFamily="2" charset="2"/>
              <a:buChar char="§֜䀈Ґ䀈"/>
            </a:pPr>
            <a:endParaRPr lang="en-US" sz="4000" b="1" dirty="0"/>
          </a:p>
        </p:txBody>
      </p:sp>
    </p:spTree>
    <p:extLst>
      <p:ext uri="{BB962C8B-B14F-4D97-AF65-F5344CB8AC3E}">
        <p14:creationId xmlns:p14="http://schemas.microsoft.com/office/powerpoint/2010/main" val="339320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1F79-9B96-8E49-BBBC-FAA6F63743EF}"/>
              </a:ext>
            </a:extLst>
          </p:cNvPr>
          <p:cNvSpPr>
            <a:spLocks noGrp="1"/>
          </p:cNvSpPr>
          <p:nvPr>
            <p:ph type="title"/>
          </p:nvPr>
        </p:nvSpPr>
        <p:spPr/>
        <p:txBody>
          <a:bodyPr>
            <a:normAutofit/>
          </a:bodyPr>
          <a:lstStyle/>
          <a:p>
            <a:r>
              <a:rPr lang="en-US" b="1" dirty="0">
                <a:solidFill>
                  <a:schemeClr val="accent1"/>
                </a:solidFill>
              </a:rPr>
              <a:t>1-Partial or mucosal rectal prolapse</a:t>
            </a:r>
          </a:p>
        </p:txBody>
      </p:sp>
      <p:sp>
        <p:nvSpPr>
          <p:cNvPr id="3" name="Content Placeholder 2">
            <a:extLst>
              <a:ext uri="{FF2B5EF4-FFF2-40B4-BE49-F238E27FC236}">
                <a16:creationId xmlns:a16="http://schemas.microsoft.com/office/drawing/2014/main" id="{1F78CD2E-7EA5-724B-A291-CB61DD5CBC07}"/>
              </a:ext>
            </a:extLst>
          </p:cNvPr>
          <p:cNvSpPr>
            <a:spLocks noGrp="1"/>
          </p:cNvSpPr>
          <p:nvPr>
            <p:ph idx="1"/>
          </p:nvPr>
        </p:nvSpPr>
        <p:spPr/>
        <p:txBody>
          <a:bodyPr>
            <a:normAutofit/>
          </a:bodyPr>
          <a:lstStyle/>
          <a:p>
            <a:pPr algn="just">
              <a:buFont typeface="Wingdings" pitchFamily="2" charset="2"/>
              <a:buChar char="§֜䀈Ґ䀈"/>
            </a:pPr>
            <a:r>
              <a:rPr lang="en-US" sz="4000" dirty="0"/>
              <a:t> partial propose: here only the mucosa and submucosa of the rectum descend, not more than 4 cm,. There is no descent of the muscular layer,</a:t>
            </a:r>
          </a:p>
          <a:p>
            <a:pPr algn="just">
              <a:buFont typeface="Wingdings" pitchFamily="2" charset="2"/>
              <a:buChar char="§֜䀈Ґ䀈"/>
            </a:pPr>
            <a:r>
              <a:rPr lang="en-US" sz="4000" dirty="0"/>
              <a:t>It is the commonest type of rectal prolapse.</a:t>
            </a:r>
          </a:p>
        </p:txBody>
      </p:sp>
    </p:spTree>
    <p:extLst>
      <p:ext uri="{BB962C8B-B14F-4D97-AF65-F5344CB8AC3E}">
        <p14:creationId xmlns:p14="http://schemas.microsoft.com/office/powerpoint/2010/main" val="234605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174A-0281-4A4F-8BEA-B4907A13353A}"/>
              </a:ext>
            </a:extLst>
          </p:cNvPr>
          <p:cNvSpPr>
            <a:spLocks noGrp="1"/>
          </p:cNvSpPr>
          <p:nvPr>
            <p:ph type="title"/>
          </p:nvPr>
        </p:nvSpPr>
        <p:spPr>
          <a:xfrm>
            <a:off x="838200" y="217237"/>
            <a:ext cx="10515600" cy="1002631"/>
          </a:xfrm>
        </p:spPr>
        <p:txBody>
          <a:bodyPr/>
          <a:lstStyle/>
          <a:p>
            <a:r>
              <a:rPr lang="en-US" b="1" dirty="0">
                <a:solidFill>
                  <a:schemeClr val="accent1"/>
                </a:solidFill>
              </a:rPr>
              <a:t>Clinical features of partial rectal prolapse. </a:t>
            </a:r>
          </a:p>
        </p:txBody>
      </p:sp>
      <p:sp>
        <p:nvSpPr>
          <p:cNvPr id="3" name="Content Placeholder 2">
            <a:extLst>
              <a:ext uri="{FF2B5EF4-FFF2-40B4-BE49-F238E27FC236}">
                <a16:creationId xmlns:a16="http://schemas.microsoft.com/office/drawing/2014/main" id="{3A5C422D-850B-C741-85C2-3E79983F99C2}"/>
              </a:ext>
            </a:extLst>
          </p:cNvPr>
          <p:cNvSpPr>
            <a:spLocks noGrp="1"/>
          </p:cNvSpPr>
          <p:nvPr>
            <p:ph idx="1"/>
          </p:nvPr>
        </p:nvSpPr>
        <p:spPr>
          <a:xfrm>
            <a:off x="838200" y="1370263"/>
            <a:ext cx="10515600" cy="4806700"/>
          </a:xfrm>
        </p:spPr>
        <p:txBody>
          <a:bodyPr>
            <a:normAutofit/>
          </a:bodyPr>
          <a:lstStyle/>
          <a:p>
            <a:pPr algn="just"/>
            <a:r>
              <a:rPr lang="en-US" sz="3600" b="1" dirty="0"/>
              <a:t>History of mass per </a:t>
            </a:r>
            <a:r>
              <a:rPr lang="en-US" sz="3600" b="1" dirty="0" err="1"/>
              <a:t>anum</a:t>
            </a:r>
            <a:r>
              <a:rPr lang="en-US" sz="3600" b="1" dirty="0"/>
              <a:t>, which is can be observed when the child is allowed to strain in squatting position</a:t>
            </a:r>
          </a:p>
          <a:p>
            <a:pPr algn="just"/>
            <a:r>
              <a:rPr lang="en-US" sz="3600" b="1" dirty="0"/>
              <a:t>It is pink in color and circumferential.</a:t>
            </a:r>
          </a:p>
          <a:p>
            <a:pPr algn="just"/>
            <a:r>
              <a:rPr lang="en-US" sz="3600" b="1" dirty="0"/>
              <a:t>It differs from piles (differential diagnosis) , the piles are not circumferential and are plum or blue colored (not pink)</a:t>
            </a:r>
          </a:p>
          <a:p>
            <a:pPr algn="just"/>
            <a:endParaRPr lang="en-US" sz="3600" b="1" dirty="0"/>
          </a:p>
        </p:txBody>
      </p:sp>
    </p:spTree>
    <p:extLst>
      <p:ext uri="{BB962C8B-B14F-4D97-AF65-F5344CB8AC3E}">
        <p14:creationId xmlns:p14="http://schemas.microsoft.com/office/powerpoint/2010/main" val="2699078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Rectal prolapse </vt:lpstr>
      <vt:lpstr>Rectal prolapse </vt:lpstr>
      <vt:lpstr>Pathophysiology</vt:lpstr>
      <vt:lpstr>PowerPoint Presentation</vt:lpstr>
      <vt:lpstr>Etiology</vt:lpstr>
      <vt:lpstr>PowerPoint Presentation</vt:lpstr>
      <vt:lpstr>Three different clinical entities are often combined under the umbrella term rectal prolapse: </vt:lpstr>
      <vt:lpstr>1-Partial or mucosal rectal prolapse</vt:lpstr>
      <vt:lpstr>Clinical features of partial rectal prolapse. </vt:lpstr>
      <vt:lpstr>Partial rectal prolapse</vt:lpstr>
      <vt:lpstr>Differences between partial rectal prolapse and piles</vt:lpstr>
      <vt:lpstr>Treatment of partial prolapse</vt:lpstr>
      <vt:lpstr>PowerPoint Presentation</vt:lpstr>
      <vt:lpstr>Complete or full thickness rectal prolapse</vt:lpstr>
      <vt:lpstr>Aetiological factors </vt:lpstr>
      <vt:lpstr> Clinical features of complete rectal prolapse </vt:lpstr>
      <vt:lpstr>PowerPoint Presentation</vt:lpstr>
      <vt:lpstr>Complete rectal prolapse observed in squatting position</vt:lpstr>
      <vt:lpstr>Rectal prolapse</vt:lpstr>
      <vt:lpstr>Investigations</vt:lpstr>
      <vt:lpstr>Defecographic grading of rectal prolapse </vt:lpstr>
      <vt:lpstr>PowerPoint Presentation</vt:lpstr>
      <vt:lpstr>Complications of full thickness rectal prolapse</vt:lpstr>
      <vt:lpstr>PowerPoint Presentation</vt:lpstr>
      <vt:lpstr>PowerPoint Presentation</vt:lpstr>
      <vt:lpstr>Treatment of full thickness </vt:lpstr>
      <vt:lpstr>PowerPoint Presentation</vt:lpstr>
      <vt:lpstr>PowerPoint Presentation</vt:lpstr>
      <vt:lpstr>Abdominal procedures</vt:lpstr>
      <vt:lpstr>PowerPoint Presentation</vt:lpstr>
      <vt:lpstr>Perineal procedures</vt:lpstr>
      <vt:lpstr>PowerPoint Presentation</vt:lpstr>
      <vt:lpstr>PowerPoint Presentation</vt:lpstr>
      <vt:lpstr>PowerPoint Presentation</vt:lpstr>
      <vt:lpstr>Solitary rectal ulcer</vt:lpstr>
      <vt:lpstr>PowerPoint Presentation</vt:lpstr>
      <vt:lpstr>Solitary rectal ulcer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Rectal prolapse </dc:title>
  <cp:revision>16</cp:revision>
  <dcterms:modified xsi:type="dcterms:W3CDTF">2019-02-20T19:09:05Z</dcterms:modified>
</cp:coreProperties>
</file>